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7" r:id="rId1"/>
    <p:sldMasterId id="2147483708" r:id="rId2"/>
  </p:sldMasterIdLst>
  <p:notesMasterIdLst>
    <p:notesMasterId r:id="rId95"/>
  </p:notesMasterIdLst>
  <p:sldIdLst>
    <p:sldId id="256" r:id="rId3"/>
    <p:sldId id="257" r:id="rId4"/>
    <p:sldId id="347" r:id="rId5"/>
    <p:sldId id="258" r:id="rId6"/>
    <p:sldId id="259" r:id="rId7"/>
    <p:sldId id="260" r:id="rId8"/>
    <p:sldId id="261" r:id="rId9"/>
    <p:sldId id="262" r:id="rId10"/>
    <p:sldId id="263" r:id="rId11"/>
    <p:sldId id="264" r:id="rId12"/>
    <p:sldId id="265" r:id="rId13"/>
    <p:sldId id="266" r:id="rId14"/>
    <p:sldId id="267" r:id="rId15"/>
    <p:sldId id="270" r:id="rId16"/>
    <p:sldId id="268" r:id="rId17"/>
    <p:sldId id="269"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Lst>
  <p:sldSz cx="9144000" cy="5143500" type="screen16x9"/>
  <p:notesSz cx="6858000" cy="9144000"/>
  <p:embeddedFontLst>
    <p:embeddedFont>
      <p:font typeface="Calibri" panose="020F0502020204030204" pitchFamily="34" charset="0"/>
      <p:regular r:id="rId96"/>
      <p:bold r:id="rId97"/>
      <p:italic r:id="rId98"/>
      <p:boldItalic r:id="rId99"/>
    </p:embeddedFont>
    <p:embeddedFont>
      <p:font typeface="Inconsolata" pitchFamily="49" charset="77"/>
      <p:regular r:id="rId100"/>
      <p:bold r:id="rId101"/>
    </p:embeddedFont>
    <p:embeddedFont>
      <p:font typeface="Roboto" panose="02000000000000000000" pitchFamily="2" charset="0"/>
      <p:regular r:id="rId102"/>
      <p:bold r:id="rId103"/>
      <p:italic r:id="rId104"/>
      <p:boldItalic r:id="rId105"/>
    </p:embeddedFont>
    <p:embeddedFont>
      <p:font typeface="Roboto Light" panose="02000000000000000000" pitchFamily="2" charset="0"/>
      <p:regular r:id="rId106"/>
      <p:bold r:id="rId107"/>
      <p:italic r:id="rId108"/>
      <p:boldItalic r:id="rId109"/>
    </p:embeddedFont>
    <p:embeddedFont>
      <p:font typeface="Roboto Medium" panose="02000000000000000000" pitchFamily="2" charset="0"/>
      <p:regular r:id="rId110"/>
      <p:bold r:id="rId111"/>
      <p:italic r:id="rId112"/>
      <p:boldItalic r:id="rId113"/>
    </p:embeddedFont>
    <p:embeddedFont>
      <p:font typeface="Roboto Thin" panose="02000000000000000000" pitchFamily="2"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4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268980-DE1B-41FB-BA4D-6212EF9D896B}">
  <a:tblStyle styleId="{A0268980-DE1B-41FB-BA4D-6212EF9D89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0"/>
    <p:restoredTop sz="53994" autoAdjust="0"/>
  </p:normalViewPr>
  <p:slideViewPr>
    <p:cSldViewPr snapToGrid="0">
      <p:cViewPr varScale="1">
        <p:scale>
          <a:sx n="76" d="100"/>
          <a:sy n="76" d="100"/>
        </p:scale>
        <p:origin x="2128" y="184"/>
      </p:cViewPr>
      <p:guideLst>
        <p:guide pos="414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2.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7.fntdata"/><Relationship Id="rId16" Type="http://schemas.openxmlformats.org/officeDocument/2006/relationships/slide" Target="slides/slide14.xml"/><Relationship Id="rId107" Type="http://schemas.openxmlformats.org/officeDocument/2006/relationships/font" Target="fonts/font1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8.fntdata"/><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9.fntdata"/><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3.fntdata"/><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youtube.com/watch?v=wQovwgW020g"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getbootstrap.com/docs/4.3/components/navbar/"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getbootstrap.com/docs/4.0/components/card/"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youtube.com/watch?v=x_wlcp-W27c"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www.w3schools.com/css/css_rwd_viewport.asp"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06ab4c8e3_2_3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406ab4c8e3_2_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1000-10</a:t>
            </a:r>
          </a:p>
          <a:p>
            <a:pPr marL="0" marR="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51" name="Google Shape;1051;g406ab4c8e3_2_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406ab4c8e3_2_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9" name="Google Shape;1119;g406ab4c8e3_2_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20" name="Google Shape;1120;g406ab4c8e3_2_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406ab4c8e3_2_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1011-12</a:t>
            </a:r>
            <a:endParaRPr dirty="0"/>
          </a:p>
        </p:txBody>
      </p:sp>
      <p:sp>
        <p:nvSpPr>
          <p:cNvPr id="1126" name="Google Shape;1126;g406ab4c8e3_2_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406ab4c8e3_2_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1012-13</a:t>
            </a:r>
            <a:endParaRPr dirty="0"/>
          </a:p>
        </p:txBody>
      </p:sp>
      <p:sp>
        <p:nvSpPr>
          <p:cNvPr id="1133" name="Google Shape;1133;g406ab4c8e3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406ab4c8e3_2_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g406ab4c8e3_2_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1013-13</a:t>
            </a:r>
            <a:endParaRPr sz="1100" b="0" i="0" u="none" strike="noStrike" cap="none" dirty="0">
              <a:solidFill>
                <a:schemeClr val="dk1"/>
              </a:solidFill>
              <a:latin typeface="Calibri"/>
              <a:ea typeface="Calibri"/>
              <a:cs typeface="Calibri"/>
              <a:sym typeface="Calibri"/>
            </a:endParaRPr>
          </a:p>
        </p:txBody>
      </p:sp>
      <p:sp>
        <p:nvSpPr>
          <p:cNvPr id="1141" name="Google Shape;1141;g406ab4c8e3_2_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406ab4c8e3_2_1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406ab4c8e3_2_1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1013-14</a:t>
            </a:r>
            <a:endParaRPr sz="1100" b="0" i="0" u="none" strike="noStrike" cap="none" dirty="0">
              <a:solidFill>
                <a:schemeClr val="dk1"/>
              </a:solidFill>
              <a:latin typeface="Calibri"/>
              <a:ea typeface="Calibri"/>
              <a:cs typeface="Calibri"/>
              <a:sym typeface="Calibri"/>
            </a:endParaRPr>
          </a:p>
        </p:txBody>
      </p:sp>
      <p:sp>
        <p:nvSpPr>
          <p:cNvPr id="1170" name="Google Shape;1170;g406ab4c8e3_2_1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406ab4c8e3_2_9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8" name="Google Shape;1148;g406ab4c8e3_2_9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1013-14</a:t>
            </a:r>
            <a:endParaRPr sz="1100" b="0" i="0" u="none" strike="noStrike" cap="none" dirty="0">
              <a:solidFill>
                <a:schemeClr val="dk1"/>
              </a:solidFill>
              <a:latin typeface="Calibri"/>
              <a:ea typeface="Calibri"/>
              <a:cs typeface="Calibri"/>
              <a:sym typeface="Calibri"/>
            </a:endParaRPr>
          </a:p>
        </p:txBody>
      </p:sp>
      <p:sp>
        <p:nvSpPr>
          <p:cNvPr id="1149" name="Google Shape;1149;g406ab4c8e3_2_9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06ab4c8e3_2_1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06ab4c8e3_2_1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1014-15</a:t>
            </a:r>
            <a:endParaRPr sz="1100" b="0" i="0" u="none" strike="noStrike" cap="none" dirty="0">
              <a:solidFill>
                <a:schemeClr val="dk1"/>
              </a:solidFill>
              <a:latin typeface="Calibri"/>
              <a:ea typeface="Calibri"/>
              <a:cs typeface="Calibri"/>
              <a:sym typeface="Calibri"/>
            </a:endParaRPr>
          </a:p>
        </p:txBody>
      </p:sp>
      <p:sp>
        <p:nvSpPr>
          <p:cNvPr id="1159" name="Google Shape;1159;g406ab4c8e3_2_1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4c573953b3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4c573953b3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1015-16</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4c573953b3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4c573953b3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1016-17</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ed8686b0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4ed8686b0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1017-22 (5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1022-23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people feeling (fist-to-five)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Raise your hand if you want me to go over the activity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06ab4c8e3_2_3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1000-10</a:t>
            </a:r>
          </a:p>
          <a:p>
            <a:pPr marL="0" marR="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of them come to class feeling anxious?</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students have felt confused in class?</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of them feel like they're 'behind’?</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r>
              <a:rPr lang="en-US" sz="1100" b="0" i="0" u="none" strike="noStrike" cap="none" dirty="0">
                <a:solidFill>
                  <a:srgbClr val="000000"/>
                </a:solidFill>
                <a:effectLst/>
                <a:latin typeface="Arial"/>
                <a:ea typeface="Arial"/>
                <a:cs typeface="Arial"/>
                <a:sym typeface="Arial"/>
              </a:rPr>
              <a:t>"What does it mean to feel behind?"</a:t>
            </a:r>
          </a:p>
          <a:p>
            <a:r>
              <a:rPr lang="en-US" sz="1100" b="1" i="0" u="none" strike="noStrike" cap="none" dirty="0">
                <a:solidFill>
                  <a:srgbClr val="000000"/>
                </a:solidFill>
                <a:effectLst/>
                <a:latin typeface="Arial"/>
                <a:ea typeface="Arial"/>
                <a:cs typeface="Arial"/>
                <a:sym typeface="Arial"/>
              </a:rPr>
              <a:t>Also Important</a:t>
            </a:r>
            <a:r>
              <a:rPr lang="en-US" sz="1100" b="0" i="0" u="none" strike="noStrike" cap="none" dirty="0">
                <a:solidFill>
                  <a:srgbClr val="000000"/>
                </a:solidFill>
                <a:effectLst/>
                <a:latin typeface="Arial"/>
                <a:ea typeface="Arial"/>
                <a:cs typeface="Arial"/>
                <a:sym typeface="Arial"/>
              </a:rPr>
              <a:t> Have students raise their hand if "feeling behind means..."</a:t>
            </a:r>
          </a:p>
          <a:p>
            <a:r>
              <a:rPr lang="en-US" sz="1100" b="0" i="0" u="none" strike="noStrike" cap="none" dirty="0">
                <a:solidFill>
                  <a:srgbClr val="000000"/>
                </a:solidFill>
                <a:effectLst/>
                <a:latin typeface="Arial"/>
                <a:ea typeface="Arial"/>
                <a:cs typeface="Arial"/>
                <a:sym typeface="Arial"/>
              </a:rPr>
              <a:t>...Feeling like you are behind other students in class.</a:t>
            </a:r>
          </a:p>
          <a:p>
            <a:r>
              <a:rPr lang="en-US" sz="1100" b="0" i="0" u="none" strike="noStrike" cap="none" dirty="0">
                <a:solidFill>
                  <a:srgbClr val="000000"/>
                </a:solidFill>
                <a:effectLst/>
                <a:latin typeface="Arial"/>
                <a:ea typeface="Arial"/>
                <a:cs typeface="Arial"/>
                <a:sym typeface="Arial"/>
              </a:rPr>
              <a:t>...Feeling like you aren't learning the material fast enough to get a job.</a:t>
            </a:r>
          </a:p>
          <a:p>
            <a:r>
              <a:rPr lang="en-US" sz="1100" b="0" i="0" u="none" strike="noStrike" cap="none" dirty="0">
                <a:solidFill>
                  <a:srgbClr val="000000"/>
                </a:solidFill>
                <a:effectLst/>
                <a:latin typeface="Arial"/>
                <a:ea typeface="Arial"/>
                <a:cs typeface="Arial"/>
                <a:sym typeface="Arial"/>
              </a:rPr>
              <a:t>...Feeling like you aren't learning the material as quickly as you expected.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take 5 deep breaths.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going to be okay</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The rate of learning you are doing is incredible!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If you haven’t learned everything that does mean you are behind</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It takes years to really get everything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You don’t need to know everything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We make hires with the expectation that a person is going to grow and need mentoring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Tableau makes hire decisions based on a person’s potential, not their current state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You don’t need to know everything to be hired</a:t>
            </a:r>
          </a:p>
        </p:txBody>
      </p:sp>
      <p:sp>
        <p:nvSpPr>
          <p:cNvPr id="1058" name="Google Shape;1058;g406ab4c8e3_2_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54f9936532_0_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1017-22 (5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1022-23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people feeling (fist-to-five)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Raise your hand if you want me to go over the activity</a:t>
            </a:r>
          </a:p>
        </p:txBody>
      </p:sp>
      <p:sp>
        <p:nvSpPr>
          <p:cNvPr id="1212" name="Google Shape;1212;g54f9936532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406ab4c8e3_2_1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g406ab4c8e3_2_1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1023-24</a:t>
            </a:r>
            <a:endParaRPr sz="1100" b="0" i="0" u="none" strike="noStrike" cap="none">
              <a:solidFill>
                <a:schemeClr val="dk1"/>
              </a:solidFill>
              <a:latin typeface="Calibri"/>
              <a:ea typeface="Calibri"/>
              <a:cs typeface="Calibri"/>
              <a:sym typeface="Calibri"/>
            </a:endParaRPr>
          </a:p>
        </p:txBody>
      </p:sp>
      <p:sp>
        <p:nvSpPr>
          <p:cNvPr id="1233" name="Google Shape;1233;g406ab4c8e3_2_1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406ab4c8e3_2_1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g406ab4c8e3_2_1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1024-24</a:t>
            </a:r>
            <a:endParaRPr sz="1100" b="0" i="0" u="none" strike="noStrike" cap="none" dirty="0">
              <a:solidFill>
                <a:schemeClr val="dk1"/>
              </a:solidFill>
              <a:latin typeface="Calibri"/>
              <a:ea typeface="Calibri"/>
              <a:cs typeface="Calibri"/>
              <a:sym typeface="Calibri"/>
            </a:endParaRPr>
          </a:p>
        </p:txBody>
      </p:sp>
      <p:sp>
        <p:nvSpPr>
          <p:cNvPr id="1240" name="Google Shape;1240;g406ab4c8e3_2_1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406ab4c8e3_2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46" name="Google Shape;1246;g406ab4c8e3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406ab4c8e3_2_1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1024-25</a:t>
            </a:r>
            <a:endParaRPr dirty="0"/>
          </a:p>
        </p:txBody>
      </p:sp>
      <p:sp>
        <p:nvSpPr>
          <p:cNvPr id="1252" name="Google Shape;1252;g406ab4c8e3_2_1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406ab4c8e3_2_1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8" name="Google Shape;1258;g406ab4c8e3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406ab4c8e3_2_16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1025-27</a:t>
            </a:r>
            <a:endParaRPr dirty="0"/>
          </a:p>
        </p:txBody>
      </p:sp>
      <p:sp>
        <p:nvSpPr>
          <p:cNvPr id="1266" name="Google Shape;1266;g406ab4c8e3_2_16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06ab4c8e3_2_17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1027-28</a:t>
            </a:r>
            <a:endParaRPr dirty="0"/>
          </a:p>
        </p:txBody>
      </p:sp>
      <p:sp>
        <p:nvSpPr>
          <p:cNvPr id="1276" name="Google Shape;1276;g406ab4c8e3_2_17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406ab4c8e3_2_1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1028-29</a:t>
            </a:r>
            <a:endParaRPr dirty="0"/>
          </a:p>
        </p:txBody>
      </p:sp>
      <p:sp>
        <p:nvSpPr>
          <p:cNvPr id="1292" name="Google Shape;1292;g406ab4c8e3_2_1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06ab4c8e3_2_1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1029-30</a:t>
            </a:r>
            <a:endParaRPr dirty="0"/>
          </a:p>
        </p:txBody>
      </p:sp>
      <p:sp>
        <p:nvSpPr>
          <p:cNvPr id="1300" name="Google Shape;1300;g406ab4c8e3_2_1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06ab4c8e3_2_3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shutterstock_318903803</a:t>
            </a:r>
            <a:endParaRPr/>
          </a:p>
        </p:txBody>
      </p:sp>
      <p:sp>
        <p:nvSpPr>
          <p:cNvPr id="1058" name="Google Shape;1058;g406ab4c8e3_2_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279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4c573953b3_0_223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1030-31</a:t>
            </a:r>
            <a:endParaRPr dirty="0"/>
          </a:p>
        </p:txBody>
      </p:sp>
      <p:sp>
        <p:nvSpPr>
          <p:cNvPr id="1308" name="Google Shape;1308;g4c573953b3_0_2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406ab4c8e3_2_1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1031-32</a:t>
            </a:r>
            <a:endParaRPr dirty="0"/>
          </a:p>
        </p:txBody>
      </p:sp>
      <p:sp>
        <p:nvSpPr>
          <p:cNvPr id="1326" name="Google Shape;1326;g406ab4c8e3_2_1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406ab4c8e3_2_19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1032-32</a:t>
            </a:r>
            <a:endParaRPr dirty="0"/>
          </a:p>
        </p:txBody>
      </p:sp>
      <p:sp>
        <p:nvSpPr>
          <p:cNvPr id="1333" name="Google Shape;1333;g406ab4c8e3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406ab4c8e3_2_20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1033-34</a:t>
            </a:r>
            <a:endParaRPr dirty="0"/>
          </a:p>
        </p:txBody>
      </p:sp>
      <p:sp>
        <p:nvSpPr>
          <p:cNvPr id="1339" name="Google Shape;1339;g406ab4c8e3_2_2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c573953b3_0_226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1034-35</a:t>
            </a:r>
            <a:endParaRPr dirty="0"/>
          </a:p>
        </p:txBody>
      </p:sp>
      <p:sp>
        <p:nvSpPr>
          <p:cNvPr id="1350" name="Google Shape;1350;g4c573953b3_0_226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4c573953b3_0_228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1035-36</a:t>
            </a:r>
            <a:endParaRPr dirty="0"/>
          </a:p>
        </p:txBody>
      </p:sp>
      <p:sp>
        <p:nvSpPr>
          <p:cNvPr id="1357" name="Google Shape;1357;g4c573953b3_0_228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4c573953b3_0_22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1036-37</a:t>
            </a:r>
            <a:endParaRPr dirty="0">
              <a:solidFill>
                <a:schemeClr val="dk1"/>
              </a:solidFill>
              <a:latin typeface="Calibri"/>
              <a:ea typeface="Calibri"/>
              <a:cs typeface="Calibri"/>
              <a:sym typeface="Calibri"/>
            </a:endParaRPr>
          </a:p>
        </p:txBody>
      </p:sp>
      <p:sp>
        <p:nvSpPr>
          <p:cNvPr id="1366" name="Google Shape;1366;g4c573953b3_0_229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4c573953b3_0_231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1037-38</a:t>
            </a:r>
            <a:endParaRPr dirty="0"/>
          </a:p>
        </p:txBody>
      </p:sp>
      <p:sp>
        <p:nvSpPr>
          <p:cNvPr id="1374" name="Google Shape;1374;g4c573953b3_0_23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406ab4c8e3_2_27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1038-39</a:t>
            </a:r>
            <a:endParaRPr dirty="0"/>
          </a:p>
        </p:txBody>
      </p:sp>
      <p:sp>
        <p:nvSpPr>
          <p:cNvPr id="1381" name="Google Shape;1381;g406ab4c8e3_2_2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406ab4c8e3_2_2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9" name="Google Shape;1389;g406ab4c8e3_2_2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1039-40</a:t>
            </a:r>
            <a:endParaRPr sz="1300" dirty="0"/>
          </a:p>
        </p:txBody>
      </p:sp>
      <p:sp>
        <p:nvSpPr>
          <p:cNvPr id="1390" name="Google Shape;1390;g406ab4c8e3_2_2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406ab4c8e3_2_4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shutterstock_443777587</a:t>
            </a:r>
            <a:endParaRPr/>
          </a:p>
        </p:txBody>
      </p:sp>
      <p:sp>
        <p:nvSpPr>
          <p:cNvPr id="1064" name="Google Shape;1064;g406ab4c8e3_2_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4d6c27cb11_0_10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g4d6c27cb11_0_10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1040-41</a:t>
            </a:r>
            <a:endParaRPr sz="1300" dirty="0"/>
          </a:p>
        </p:txBody>
      </p:sp>
      <p:sp>
        <p:nvSpPr>
          <p:cNvPr id="1402" name="Google Shape;1402;g4d6c27cb11_0_10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4d6c27cb11_0_1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5" name="Google Shape;1415;g4d6c27cb11_0_1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1041-42</a:t>
            </a:r>
            <a:endParaRPr sz="1300" dirty="0"/>
          </a:p>
        </p:txBody>
      </p:sp>
      <p:sp>
        <p:nvSpPr>
          <p:cNvPr id="1416" name="Google Shape;1416;g4d6c27cb11_0_1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4d6c27cb11_0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1042-43</a:t>
            </a:r>
            <a:endParaRPr dirty="0"/>
          </a:p>
        </p:txBody>
      </p:sp>
      <p:sp>
        <p:nvSpPr>
          <p:cNvPr id="1434" name="Google Shape;1434;g4d6c27cb11_0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4c573953b3_0_231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1043-44</a:t>
            </a:r>
            <a:endParaRPr dirty="0"/>
          </a:p>
        </p:txBody>
      </p:sp>
      <p:sp>
        <p:nvSpPr>
          <p:cNvPr id="1442" name="Google Shape;1442;g4c573953b3_0_231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c573953b3_0_232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1044-45</a:t>
            </a:r>
            <a:endParaRPr dirty="0"/>
          </a:p>
        </p:txBody>
      </p:sp>
      <p:sp>
        <p:nvSpPr>
          <p:cNvPr id="1453" name="Google Shape;1453;g4c573953b3_0_232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4c573953b3_0_23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1045-46</a:t>
            </a:r>
            <a:endParaRPr dirty="0"/>
          </a:p>
        </p:txBody>
      </p:sp>
      <p:sp>
        <p:nvSpPr>
          <p:cNvPr id="1466" name="Google Shape;1466;g4c573953b3_0_2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4c573953b3_0_24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1046-47</a:t>
            </a:r>
            <a:endParaRPr dirty="0"/>
          </a:p>
        </p:txBody>
      </p:sp>
      <p:sp>
        <p:nvSpPr>
          <p:cNvPr id="1484" name="Google Shape;1484;g4c573953b3_0_24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4d6c27cb11_0_15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1047-48</a:t>
            </a:r>
            <a:endParaRPr dirty="0"/>
          </a:p>
        </p:txBody>
      </p:sp>
      <p:sp>
        <p:nvSpPr>
          <p:cNvPr id="1495" name="Google Shape;1495;g4d6c27cb11_0_1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4d6c27cb11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4d6c27cb1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1048-49</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4d6c27cb11_0_47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1049-50</a:t>
            </a:r>
            <a:endParaRPr dirty="0"/>
          </a:p>
        </p:txBody>
      </p:sp>
      <p:sp>
        <p:nvSpPr>
          <p:cNvPr id="1511" name="Google Shape;1511;g4d6c27cb11_0_4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406ab4c8e3_2_4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shutterstock_333221423</a:t>
            </a:r>
            <a:endParaRPr/>
          </a:p>
        </p:txBody>
      </p:sp>
      <p:sp>
        <p:nvSpPr>
          <p:cNvPr id="1070" name="Google Shape;1070;g406ab4c8e3_2_4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4d6c27cb11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4d6c27cb11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1050-51</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4d6c27cb11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4d6c27cb1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1051-52</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4d6c27cb11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4d6c27cb11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1052-53</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4d6c27cb1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4d6c27cb1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1053-54</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4d6c27cb11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4d6c27cb11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1054-55</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406ab4c8e3_2_48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g406ab4c8e3_2_48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1055-56</a:t>
            </a:r>
            <a:endParaRPr sz="1300" dirty="0"/>
          </a:p>
        </p:txBody>
      </p:sp>
      <p:sp>
        <p:nvSpPr>
          <p:cNvPr id="1574" name="Google Shape;1574;g406ab4c8e3_2_48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06ab4c8e3_2_49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1056-57</a:t>
            </a:r>
            <a:endParaRPr dirty="0"/>
          </a:p>
        </p:txBody>
      </p:sp>
      <p:sp>
        <p:nvSpPr>
          <p:cNvPr id="1581" name="Google Shape;1581;g406ab4c8e3_2_4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406ab4c8e3_2_4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1057-58</a:t>
            </a:r>
            <a:endParaRPr dirty="0"/>
          </a:p>
        </p:txBody>
      </p:sp>
      <p:sp>
        <p:nvSpPr>
          <p:cNvPr id="1587" name="Google Shape;1587;g406ab4c8e3_2_49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4d6c27cb11_0_18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3" name="Google Shape;1593;g4d6c27cb11_0_1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1058-59</a:t>
            </a:r>
            <a:endParaRPr sz="1300" dirty="0"/>
          </a:p>
        </p:txBody>
      </p:sp>
      <p:sp>
        <p:nvSpPr>
          <p:cNvPr id="1594" name="Google Shape;1594;g4d6c27cb11_0_1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ab4c8e3_2_50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1059-11</a:t>
            </a:r>
            <a:endParaRPr dirty="0"/>
          </a:p>
        </p:txBody>
      </p:sp>
      <p:sp>
        <p:nvSpPr>
          <p:cNvPr id="1605" name="Google Shape;1605;g406ab4c8e3_2_5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06ab4c8e3_2_5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077" name="Google Shape;1077;g406ab4c8e3_2_5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406ab4c8e3_2_51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11-04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Whiteboard this</a:t>
            </a:r>
            <a:endParaRPr dirty="0"/>
          </a:p>
        </p:txBody>
      </p:sp>
      <p:sp>
        <p:nvSpPr>
          <p:cNvPr id="1614" name="Google Shape;1614;g406ab4c8e3_2_5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4d6c27cb11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4d6c27cb1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1104-06</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4ed8686b0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4ed8686b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1106-11</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06ab4c8e3_2_5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1106-11</a:t>
            </a:r>
            <a:endParaRPr dirty="0"/>
          </a:p>
        </p:txBody>
      </p:sp>
      <p:sp>
        <p:nvSpPr>
          <p:cNvPr id="1645" name="Google Shape;1645;g406ab4c8e3_2_5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06ab4c8e3_2_53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1111-12</a:t>
            </a:r>
            <a:endParaRPr dirty="0"/>
          </a:p>
        </p:txBody>
      </p:sp>
      <p:sp>
        <p:nvSpPr>
          <p:cNvPr id="1668" name="Google Shape;1668;g406ab4c8e3_2_5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406ab4c8e3_2_5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1112-22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TODO: move these slides out into real code?</a:t>
            </a:r>
            <a:endParaRPr dirty="0"/>
          </a:p>
        </p:txBody>
      </p:sp>
      <p:sp>
        <p:nvSpPr>
          <p:cNvPr id="1674" name="Google Shape;1674;g406ab4c8e3_2_5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ab4c8e3_2_54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1112-15</a:t>
            </a:r>
            <a:endParaRPr dirty="0"/>
          </a:p>
        </p:txBody>
      </p:sp>
      <p:sp>
        <p:nvSpPr>
          <p:cNvPr id="1680" name="Google Shape;1680;g406ab4c8e3_2_54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406ab4c8e3_2_5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1115-16</a:t>
            </a:r>
            <a:endParaRPr dirty="0"/>
          </a:p>
        </p:txBody>
      </p:sp>
      <p:sp>
        <p:nvSpPr>
          <p:cNvPr id="1688" name="Google Shape;1688;g406ab4c8e3_2_5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406ab4c8e3_2_5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1116-17</a:t>
            </a:r>
            <a:endParaRPr dirty="0"/>
          </a:p>
        </p:txBody>
      </p:sp>
      <p:sp>
        <p:nvSpPr>
          <p:cNvPr id="1697" name="Google Shape;1697;g406ab4c8e3_2_5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406ab4c8e3_2_5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1117-19</a:t>
            </a:r>
            <a:endParaRPr dirty="0"/>
          </a:p>
        </p:txBody>
      </p:sp>
      <p:sp>
        <p:nvSpPr>
          <p:cNvPr id="1705" name="Google Shape;1705;g406ab4c8e3_2_5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06ab4c8e3_2_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06ab4c8e3_2_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84" name="Google Shape;1084;g406ab4c8e3_2_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406ab4c8e3_2_57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1119-22</a:t>
            </a:r>
            <a:endParaRPr dirty="0"/>
          </a:p>
        </p:txBody>
      </p:sp>
      <p:sp>
        <p:nvSpPr>
          <p:cNvPr id="1713" name="Google Shape;1713;g406ab4c8e3_2_5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4ed8686b0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4ed8686b0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1122-44 (20 min)</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4fa54ed34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4fa54ed34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1122-42 (20 min)</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406ab4c8e3_2_58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1122-42 (20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1142-47</a:t>
            </a:r>
          </a:p>
          <a:p>
            <a:pPr marL="0" lvl="0" indent="0" algn="l" rtl="0">
              <a:spcBef>
                <a:spcPts val="0"/>
              </a:spcBef>
              <a:spcAft>
                <a:spcPts val="0"/>
              </a:spcAft>
              <a:buNone/>
            </a:pPr>
            <a:r>
              <a:rPr lang="en-US" dirty="0"/>
              <a:t>Review </a:t>
            </a:r>
            <a:endParaRPr dirty="0"/>
          </a:p>
        </p:txBody>
      </p:sp>
      <p:sp>
        <p:nvSpPr>
          <p:cNvPr id="1761" name="Google Shape;1761;g406ab4c8e3_2_5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406ab4c8e3_2_58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TAs: </a:t>
            </a:r>
            <a:r>
              <a:rPr lang="en-US" sz="1100" b="0" i="0" u="none" strike="noStrike" cap="none" dirty="0">
                <a:solidFill>
                  <a:srgbClr val="000000"/>
                </a:solidFill>
                <a:effectLst/>
                <a:latin typeface="Arial"/>
                <a:ea typeface="Arial"/>
                <a:cs typeface="Arial"/>
                <a:sym typeface="Arial"/>
              </a:rPr>
              <a:t>Slack out the video guide for the activity which can be found </a:t>
            </a:r>
            <a:r>
              <a:rPr lang="en-US" sz="1100" b="0" i="0" u="none" strike="noStrike" cap="none" dirty="0">
                <a:solidFill>
                  <a:srgbClr val="000000"/>
                </a:solidFill>
                <a:effectLst/>
                <a:latin typeface="Arial"/>
                <a:ea typeface="Arial"/>
                <a:cs typeface="Arial"/>
                <a:sym typeface="Arial"/>
                <a:hlinkClick r:id="rId3"/>
              </a:rPr>
              <a:t>here</a:t>
            </a:r>
            <a:r>
              <a:rPr lang="en-US" sz="1100" b="0" i="0" u="none" strike="noStrike" cap="none" dirty="0">
                <a:solidFill>
                  <a:srgbClr val="000000"/>
                </a:solidFill>
                <a:effectLst/>
                <a:latin typeface="Arial"/>
                <a:ea typeface="Arial"/>
                <a:cs typeface="Arial"/>
                <a:sym typeface="Arial"/>
              </a:rPr>
              <a:t> (https://</a:t>
            </a:r>
            <a:r>
              <a:rPr lang="en-US" sz="1100" b="0" i="0" u="none" strike="noStrike" cap="none" dirty="0" err="1">
                <a:solidFill>
                  <a:srgbClr val="000000"/>
                </a:solidFill>
                <a:effectLst/>
                <a:latin typeface="Arial"/>
                <a:ea typeface="Arial"/>
                <a:cs typeface="Arial"/>
                <a:sym typeface="Arial"/>
              </a:rPr>
              <a:t>www.youtube.com</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watch?v</a:t>
            </a:r>
            <a:r>
              <a:rPr lang="en-US" sz="1100" b="0" i="0" u="none" strike="noStrike" cap="none" dirty="0">
                <a:solidFill>
                  <a:srgbClr val="000000"/>
                </a:solidFill>
                <a:effectLst/>
                <a:latin typeface="Arial"/>
                <a:ea typeface="Arial"/>
                <a:cs typeface="Arial"/>
                <a:sym typeface="Arial"/>
              </a:rPr>
              <a:t>=wQovwgW020g)</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dirty="0"/>
              <a:t>1147-1227 (40 min)</a:t>
            </a:r>
            <a:endParaRPr dirty="0"/>
          </a:p>
        </p:txBody>
      </p:sp>
      <p:sp>
        <p:nvSpPr>
          <p:cNvPr id="1770" name="Google Shape;1770;g406ab4c8e3_2_58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406ab4c8e3_2_5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1227-42 (15 min)</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open the file </a:t>
            </a:r>
            <a:r>
              <a:rPr lang="en-US" sz="1100" b="0" i="0" u="none" strike="noStrike" cap="none" dirty="0" err="1">
                <a:solidFill>
                  <a:srgbClr val="000000"/>
                </a:solidFill>
                <a:effectLst/>
                <a:latin typeface="Arial"/>
                <a:ea typeface="Arial"/>
                <a:cs typeface="Arial"/>
                <a:sym typeface="Arial"/>
              </a:rPr>
              <a:t>InClass-DemoLayout.html</a:t>
            </a:r>
            <a:r>
              <a:rPr lang="en-US" sz="1100" b="0" i="0" u="none" strike="noStrike" cap="none" dirty="0">
                <a:solidFill>
                  <a:srgbClr val="000000"/>
                </a:solidFill>
                <a:effectLst/>
                <a:latin typeface="Arial"/>
                <a:ea typeface="Arial"/>
                <a:cs typeface="Arial"/>
                <a:sym typeface="Arial"/>
              </a:rPr>
              <a:t> (15-InstructorLayout.html) and walk students through the process of building a layout.</a:t>
            </a:r>
          </a:p>
          <a:p>
            <a:endParaRPr lang="en-US" dirty="0"/>
          </a:p>
          <a:p>
            <a:r>
              <a:rPr lang="en-US" dirty="0"/>
              <a:t>Time can be reduced if needed</a:t>
            </a:r>
          </a:p>
          <a:p>
            <a:endParaRPr lang="en-US" dirty="0"/>
          </a:p>
          <a:p>
            <a:r>
              <a:rPr lang="en-US" dirty="0"/>
              <a:t>Steps:</a:t>
            </a:r>
          </a:p>
          <a:p>
            <a:r>
              <a:rPr lang="en-US" sz="1100" b="0" i="0" u="none" strike="noStrike" cap="none" dirty="0">
                <a:solidFill>
                  <a:srgbClr val="000000"/>
                </a:solidFill>
                <a:effectLst/>
                <a:latin typeface="Arial"/>
                <a:ea typeface="Arial"/>
                <a:cs typeface="Arial"/>
                <a:sym typeface="Arial"/>
              </a:rPr>
              <a:t>The Bootstrap file required the Bootstrap CSS link</a:t>
            </a:r>
          </a:p>
          <a:p>
            <a:r>
              <a:rPr lang="en-US" sz="1100" b="0" i="0" u="none" strike="noStrike" cap="none" dirty="0">
                <a:solidFill>
                  <a:srgbClr val="000000"/>
                </a:solidFill>
                <a:effectLst/>
                <a:latin typeface="Arial"/>
                <a:ea typeface="Arial"/>
                <a:cs typeface="Arial"/>
                <a:sym typeface="Arial"/>
              </a:rPr>
              <a:t>Then show students how you can easily copy and paste code to create a Navbar. (You can copy and paste this from the Bootstrap Website: </a:t>
            </a:r>
            <a:r>
              <a:rPr lang="en-US" sz="1100" b="0" i="0" u="none" strike="noStrike" cap="none" dirty="0">
                <a:solidFill>
                  <a:srgbClr val="000000"/>
                </a:solidFill>
                <a:effectLst/>
                <a:latin typeface="Arial"/>
                <a:ea typeface="Arial"/>
                <a:cs typeface="Arial"/>
                <a:sym typeface="Arial"/>
                <a:hlinkClick r:id="rId3"/>
              </a:rPr>
              <a:t>https://getbootstrap.com/docs/4.3/components/navbar/</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Show students how the main body goes into a container and that individual rows hold the various components</a:t>
            </a:r>
          </a:p>
          <a:p>
            <a:pPr lvl="0"/>
            <a:r>
              <a:rPr lang="en-US" sz="1100" b="0" i="0" u="none" strike="noStrike" cap="none" dirty="0">
                <a:solidFill>
                  <a:srgbClr val="000000"/>
                </a:solidFill>
                <a:effectLst/>
                <a:latin typeface="Arial"/>
                <a:ea typeface="Arial"/>
                <a:cs typeface="Arial"/>
                <a:sym typeface="Arial"/>
              </a:rPr>
              <a:t>Point students to the use of </a:t>
            </a:r>
            <a:r>
              <a:rPr lang="en-US" sz="1100" b="0" i="1" u="none" strike="noStrike" cap="none" dirty="0">
                <a:solidFill>
                  <a:srgbClr val="000000"/>
                </a:solidFill>
                <a:effectLst/>
                <a:latin typeface="Arial"/>
                <a:ea typeface="Arial"/>
                <a:cs typeface="Arial"/>
                <a:sym typeface="Arial"/>
              </a:rPr>
              <a:t>cards</a:t>
            </a:r>
            <a:r>
              <a:rPr lang="en-US" sz="1100" b="0" i="0" u="none" strike="noStrike" cap="none" dirty="0">
                <a:solidFill>
                  <a:srgbClr val="000000"/>
                </a:solidFill>
                <a:effectLst/>
                <a:latin typeface="Arial"/>
                <a:ea typeface="Arial"/>
                <a:cs typeface="Arial"/>
                <a:sym typeface="Arial"/>
              </a:rPr>
              <a:t> on the Bootstrap website. </a:t>
            </a:r>
            <a:r>
              <a:rPr lang="en-US" sz="1100" b="0" i="0" u="none" strike="noStrike" cap="none" dirty="0">
                <a:solidFill>
                  <a:srgbClr val="000000"/>
                </a:solidFill>
                <a:effectLst/>
                <a:latin typeface="Arial"/>
                <a:ea typeface="Arial"/>
                <a:cs typeface="Arial"/>
                <a:sym typeface="Arial"/>
                <a:hlinkClick r:id="rId4"/>
              </a:rPr>
              <a:t>https://getbootstrap.com/docs/4.0/components/card/</a:t>
            </a:r>
            <a:br>
              <a:rPr lang="en-US" dirty="0"/>
            </a:br>
            <a:endParaRPr dirty="0"/>
          </a:p>
        </p:txBody>
      </p:sp>
      <p:sp>
        <p:nvSpPr>
          <p:cNvPr id="1776" name="Google Shape;1776;g406ab4c8e3_2_5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4ed8686b0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4ed8686b0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1242-112 (30 min)</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open the file </a:t>
            </a:r>
            <a:r>
              <a:rPr lang="en-US" sz="1100" b="0" i="0" u="none" strike="noStrike" cap="none" dirty="0" err="1">
                <a:solidFill>
                  <a:srgbClr val="000000"/>
                </a:solidFill>
                <a:effectLst/>
                <a:latin typeface="Arial"/>
                <a:ea typeface="Arial"/>
                <a:cs typeface="Arial"/>
                <a:sym typeface="Arial"/>
              </a:rPr>
              <a:t>layout.html</a:t>
            </a:r>
            <a:r>
              <a:rPr lang="en-US" sz="1100" b="0" i="0" u="none" strike="noStrike" cap="none" dirty="0">
                <a:solidFill>
                  <a:srgbClr val="000000"/>
                </a:solidFill>
                <a:effectLst/>
                <a:latin typeface="Arial"/>
                <a:ea typeface="Arial"/>
                <a:cs typeface="Arial"/>
                <a:sym typeface="Arial"/>
              </a:rPr>
              <a:t> (16-CardLayout) in your browser. Show students what they will be building for the next activity.</a:t>
            </a:r>
          </a:p>
          <a:p>
            <a:r>
              <a:rPr lang="en-US" sz="1100" b="0" i="0" u="none" strike="noStrike" cap="none" dirty="0">
                <a:solidFill>
                  <a:srgbClr val="000000"/>
                </a:solidFill>
                <a:effectLst/>
                <a:latin typeface="Arial"/>
                <a:ea typeface="Arial"/>
                <a:cs typeface="Arial"/>
                <a:sym typeface="Arial"/>
              </a:rPr>
              <a:t>Working in pairs and using Bootstrap CSS make the following design.</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4ed8686b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4ed8686b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1242-112 (30 min)</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open the file </a:t>
            </a:r>
            <a:r>
              <a:rPr lang="en-US" sz="1100" b="0" i="0" u="none" strike="noStrike" cap="none" dirty="0" err="1">
                <a:solidFill>
                  <a:srgbClr val="000000"/>
                </a:solidFill>
                <a:effectLst/>
                <a:latin typeface="Arial"/>
                <a:ea typeface="Arial"/>
                <a:cs typeface="Arial"/>
                <a:sym typeface="Arial"/>
              </a:rPr>
              <a:t>layout.html</a:t>
            </a:r>
            <a:r>
              <a:rPr lang="en-US" sz="1100" b="0" i="0" u="none" strike="noStrike" cap="none" dirty="0">
                <a:solidFill>
                  <a:srgbClr val="000000"/>
                </a:solidFill>
                <a:effectLst/>
                <a:latin typeface="Arial"/>
                <a:ea typeface="Arial"/>
                <a:cs typeface="Arial"/>
                <a:sym typeface="Arial"/>
              </a:rPr>
              <a:t> (16-CardLayout) in your browser. Show students what they will be building for the next activity.</a:t>
            </a:r>
          </a:p>
          <a:p>
            <a:r>
              <a:rPr lang="en-US" sz="1100" b="0" i="0" u="none" strike="noStrike" cap="none" dirty="0">
                <a:solidFill>
                  <a:srgbClr val="000000"/>
                </a:solidFill>
                <a:effectLst/>
                <a:latin typeface="Arial"/>
                <a:ea typeface="Arial"/>
                <a:cs typeface="Arial"/>
                <a:sym typeface="Arial"/>
              </a:rPr>
              <a:t>Working in pairs and using Bootstrap CSS make the following design.</a:t>
            </a:r>
          </a:p>
          <a:p>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112-19</a:t>
            </a:r>
          </a:p>
          <a:p>
            <a:pPr marL="158750" indent="0">
              <a:buNone/>
            </a:pPr>
            <a:r>
              <a:rPr lang="en-US" sz="1100" b="0" i="0" u="none" strike="noStrike" cap="none" dirty="0">
                <a:solidFill>
                  <a:srgbClr val="000000"/>
                </a:solidFill>
                <a:effectLst/>
                <a:latin typeface="Arial"/>
                <a:ea typeface="Arial"/>
                <a:cs typeface="Arial"/>
                <a:sym typeface="Arial"/>
              </a:rPr>
              <a:t>Review</a:t>
            </a:r>
          </a:p>
          <a:p>
            <a:pPr marL="158750" indent="0">
              <a:buNone/>
            </a:pP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Simplified navbar (where elements were removed)</a:t>
            </a:r>
          </a:p>
          <a:p>
            <a:r>
              <a:rPr lang="en-US" sz="1100" b="0" i="0" u="none" strike="noStrike" cap="none" dirty="0">
                <a:solidFill>
                  <a:srgbClr val="000000"/>
                </a:solidFill>
                <a:effectLst/>
                <a:latin typeface="Arial"/>
                <a:ea typeface="Arial"/>
                <a:cs typeface="Arial"/>
                <a:sym typeface="Arial"/>
              </a:rPr>
              <a:t>The sidebar cards</a:t>
            </a:r>
          </a:p>
          <a:p>
            <a:r>
              <a:rPr lang="en-US" sz="1100" b="0" i="0" u="none" strike="noStrike" cap="none" dirty="0">
                <a:solidFill>
                  <a:srgbClr val="000000"/>
                </a:solidFill>
                <a:effectLst/>
                <a:latin typeface="Arial"/>
                <a:ea typeface="Arial"/>
                <a:cs typeface="Arial"/>
                <a:sym typeface="Arial"/>
              </a:rPr>
              <a:t>The dummy image</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510f07db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510f07db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1242-112 (30 min)</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open the file </a:t>
            </a:r>
            <a:r>
              <a:rPr lang="en-US" sz="1100" b="0" i="0" u="none" strike="noStrike" cap="none" dirty="0" err="1">
                <a:solidFill>
                  <a:srgbClr val="000000"/>
                </a:solidFill>
                <a:effectLst/>
                <a:latin typeface="Arial"/>
                <a:ea typeface="Arial"/>
                <a:cs typeface="Arial"/>
                <a:sym typeface="Arial"/>
              </a:rPr>
              <a:t>layout.html</a:t>
            </a:r>
            <a:r>
              <a:rPr lang="en-US" sz="1100" b="0" i="0" u="none" strike="noStrike" cap="none" dirty="0">
                <a:solidFill>
                  <a:srgbClr val="000000"/>
                </a:solidFill>
                <a:effectLst/>
                <a:latin typeface="Arial"/>
                <a:ea typeface="Arial"/>
                <a:cs typeface="Arial"/>
                <a:sym typeface="Arial"/>
              </a:rPr>
              <a:t> (16-CardLayout) in your browser. Show students what they will be building for the next activity.</a:t>
            </a:r>
          </a:p>
          <a:p>
            <a:r>
              <a:rPr lang="en-US" sz="1100" b="0" i="0" u="none" strike="noStrike" cap="none" dirty="0">
                <a:solidFill>
                  <a:srgbClr val="000000"/>
                </a:solidFill>
                <a:effectLst/>
                <a:latin typeface="Arial"/>
                <a:ea typeface="Arial"/>
                <a:cs typeface="Arial"/>
                <a:sym typeface="Arial"/>
              </a:rPr>
              <a:t>Working in pairs and using Bootstrap CSS make the following design.</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4fa54ed3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4fa54ed3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119-24</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c573953b3_0_202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1010-11</a:t>
            </a:r>
            <a:endParaRPr dirty="0"/>
          </a:p>
        </p:txBody>
      </p:sp>
      <p:sp>
        <p:nvSpPr>
          <p:cNvPr id="1091" name="Google Shape;1091;g4c573953b3_0_202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406ab4c8e3_2_61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124-25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Everybody relax</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lot of information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is a lot but nothing individually should be too complicated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look at it piece by piece (components, rows, columns, etc.) it should make sense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Everybody gets a duck</a:t>
            </a:r>
            <a:endParaRPr dirty="0"/>
          </a:p>
        </p:txBody>
      </p:sp>
      <p:sp>
        <p:nvSpPr>
          <p:cNvPr id="1832" name="Google Shape;1832;g406ab4c8e3_2_61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406ab4c8e3_2_61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125-26</a:t>
            </a:r>
            <a:endParaRPr dirty="0"/>
          </a:p>
        </p:txBody>
      </p:sp>
      <p:sp>
        <p:nvSpPr>
          <p:cNvPr id="1838" name="Google Shape;1838;g406ab4c8e3_2_6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406ab4c8e3_2_62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126-27</a:t>
            </a:r>
            <a:endParaRPr dirty="0"/>
          </a:p>
        </p:txBody>
      </p:sp>
      <p:sp>
        <p:nvSpPr>
          <p:cNvPr id="1844" name="Google Shape;1844;g406ab4c8e3_2_6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406ab4c8e3_2_62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127-30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Conditional CSS</a:t>
            </a:r>
            <a:endParaRPr dirty="0"/>
          </a:p>
        </p:txBody>
      </p:sp>
      <p:sp>
        <p:nvSpPr>
          <p:cNvPr id="1850" name="Google Shape;1850;g406ab4c8e3_2_62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406ab4c8e3_2_6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130-35</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Open the file </a:t>
            </a:r>
            <a:r>
              <a:rPr lang="en-US" sz="1100" b="0" i="0" u="none" strike="noStrike" cap="none" dirty="0" err="1">
                <a:solidFill>
                  <a:srgbClr val="000000"/>
                </a:solidFill>
                <a:effectLst/>
                <a:latin typeface="Arial"/>
                <a:ea typeface="Arial"/>
                <a:cs typeface="Arial"/>
                <a:sym typeface="Arial"/>
              </a:rPr>
              <a:t>media_basic.html</a:t>
            </a:r>
            <a:r>
              <a:rPr lang="en-US" sz="1100" b="0" i="0" u="none" strike="noStrike" cap="none" dirty="0">
                <a:solidFill>
                  <a:srgbClr val="000000"/>
                </a:solidFill>
                <a:effectLst/>
                <a:latin typeface="Arial"/>
                <a:ea typeface="Arial"/>
                <a:cs typeface="Arial"/>
                <a:sym typeface="Arial"/>
              </a:rPr>
              <a:t> (17-InstructorMedia) in your browser. Show how the page changes colors when you shrink or increase the width of the page.</a:t>
            </a:r>
          </a:p>
          <a:p>
            <a:r>
              <a:rPr lang="en-US" sz="1100" b="0" i="0" u="none" strike="noStrike" cap="none" dirty="0">
                <a:solidFill>
                  <a:srgbClr val="000000"/>
                </a:solidFill>
                <a:effectLst/>
                <a:latin typeface="Arial"/>
                <a:ea typeface="Arial"/>
                <a:cs typeface="Arial"/>
                <a:sym typeface="Arial"/>
              </a:rPr>
              <a:t>Then open the code. But don't explain it yet. Instead, go back to the slideshow to the following activity.</a:t>
            </a:r>
            <a:br>
              <a:rPr lang="en-US" dirty="0"/>
            </a:br>
            <a:endParaRPr dirty="0"/>
          </a:p>
        </p:txBody>
      </p:sp>
      <p:sp>
        <p:nvSpPr>
          <p:cNvPr id="1861" name="Google Shape;1861;g406ab4c8e3_2_6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406ab4c8e3_2_6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135-37 (2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137-39</a:t>
            </a:r>
          </a:p>
          <a:p>
            <a:pPr marL="0" lvl="0" indent="0" algn="l" rtl="0">
              <a:spcBef>
                <a:spcPts val="0"/>
              </a:spcBef>
              <a:spcAft>
                <a:spcPts val="0"/>
              </a:spcAft>
              <a:buNone/>
            </a:pPr>
            <a:r>
              <a:rPr lang="en-US" dirty="0"/>
              <a:t>answers</a:t>
            </a:r>
          </a:p>
          <a:p>
            <a:pPr marL="0" lvl="0" indent="0" algn="l" rtl="0">
              <a:spcBef>
                <a:spcPts val="0"/>
              </a:spcBef>
              <a:spcAft>
                <a:spcPts val="0"/>
              </a:spcAft>
              <a:buNone/>
            </a:pPr>
            <a:endParaRPr lang="en-US" dirty="0"/>
          </a:p>
        </p:txBody>
      </p:sp>
      <p:sp>
        <p:nvSpPr>
          <p:cNvPr id="1867" name="Google Shape;1867;g406ab4c8e3_2_6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406ab4c8e3_2_6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139-54 (15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TAs: send out the relative path to 7-StudentMedia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154-59 (5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wasn’t intuitive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TAs: </a:t>
            </a:r>
            <a:r>
              <a:rPr lang="en-US" sz="1100" b="0" i="0" u="none" strike="noStrike" cap="none" dirty="0">
                <a:solidFill>
                  <a:srgbClr val="000000"/>
                </a:solidFill>
                <a:effectLst/>
                <a:latin typeface="Arial"/>
                <a:ea typeface="Arial"/>
                <a:cs typeface="Arial"/>
                <a:sym typeface="Arial"/>
              </a:rPr>
              <a:t>Slack out the video for this activity. </a:t>
            </a:r>
            <a:r>
              <a:rPr lang="en-US" sz="1100" b="0" i="0" u="none" strike="noStrike" cap="none" dirty="0">
                <a:solidFill>
                  <a:srgbClr val="000000"/>
                </a:solidFill>
                <a:effectLst/>
                <a:latin typeface="Arial"/>
                <a:ea typeface="Arial"/>
                <a:cs typeface="Arial"/>
                <a:sym typeface="Arial"/>
                <a:hlinkClick r:id="rId3"/>
              </a:rPr>
              <a:t>Lesson 2.3 - Media Queries</a:t>
            </a:r>
            <a:r>
              <a:rPr lang="en-US" sz="1100" b="0" i="0" u="none" strike="noStrike" cap="none" dirty="0">
                <a:solidFill>
                  <a:srgbClr val="000000"/>
                </a:solidFill>
                <a:effectLst/>
                <a:latin typeface="Arial"/>
                <a:ea typeface="Arial"/>
                <a:cs typeface="Arial"/>
                <a:sym typeface="Arial"/>
              </a:rPr>
              <a:t> (https://</a:t>
            </a:r>
            <a:r>
              <a:rPr lang="en-US" sz="1100" b="0" i="0" u="none" strike="noStrike" cap="none" dirty="0" err="1">
                <a:solidFill>
                  <a:srgbClr val="000000"/>
                </a:solidFill>
                <a:effectLst/>
                <a:latin typeface="Arial"/>
                <a:ea typeface="Arial"/>
                <a:cs typeface="Arial"/>
                <a:sym typeface="Arial"/>
              </a:rPr>
              <a:t>www.youtube.com</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watch?v</a:t>
            </a:r>
            <a:r>
              <a:rPr lang="en-US" sz="1100" b="0" i="0" u="none" strike="noStrike" cap="none" dirty="0">
                <a:solidFill>
                  <a:srgbClr val="000000"/>
                </a:solidFill>
                <a:effectLst/>
                <a:latin typeface="Arial"/>
                <a:ea typeface="Arial"/>
                <a:cs typeface="Arial"/>
                <a:sym typeface="Arial"/>
              </a:rPr>
              <a:t>=x_wlcp-W27c)</a:t>
            </a:r>
            <a:endParaRPr lang="en-US" dirty="0"/>
          </a:p>
        </p:txBody>
      </p:sp>
      <p:sp>
        <p:nvSpPr>
          <p:cNvPr id="1876" name="Google Shape;1876;g406ab4c8e3_2_64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406ab4c8e3_2_65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159-202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lower </a:t>
            </a:r>
            <a:r>
              <a:rPr lang="en-US" dirty="0" err="1"/>
              <a:t>priortiy</a:t>
            </a:r>
            <a:endParaRPr dirty="0"/>
          </a:p>
        </p:txBody>
      </p:sp>
      <p:sp>
        <p:nvSpPr>
          <p:cNvPr id="1883" name="Google Shape;1883;g406ab4c8e3_2_65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406ab4c8e3_2_6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202-04</a:t>
            </a:r>
            <a:endParaRPr dirty="0"/>
          </a:p>
        </p:txBody>
      </p:sp>
      <p:sp>
        <p:nvSpPr>
          <p:cNvPr id="1898" name="Google Shape;1898;g406ab4c8e3_2_6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510f07db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510f07db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204-05</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Let them know that the fix is simple. Just include the viewport line in the head and then include the usual @media queries.</a:t>
            </a:r>
          </a:p>
          <a:p>
            <a:r>
              <a:rPr lang="en-US" sz="1100" b="0" i="0" u="none" strike="noStrike" cap="none" dirty="0">
                <a:solidFill>
                  <a:srgbClr val="000000"/>
                </a:solidFill>
                <a:effectLst/>
                <a:latin typeface="Arial"/>
                <a:ea typeface="Arial"/>
                <a:cs typeface="Arial"/>
                <a:sym typeface="Arial"/>
              </a:rPr>
              <a:t>The meta viewport tag is required for the Chrome Responsive Tools to actually function, so its important we always add it.</a:t>
            </a:r>
          </a:p>
          <a:p>
            <a:r>
              <a:rPr lang="en-US" sz="1100" b="0" i="0" u="none" strike="noStrike" cap="none" dirty="0">
                <a:solidFill>
                  <a:srgbClr val="000000"/>
                </a:solidFill>
                <a:effectLst/>
                <a:latin typeface="Arial"/>
                <a:ea typeface="Arial"/>
                <a:cs typeface="Arial"/>
                <a:sym typeface="Arial"/>
              </a:rPr>
              <a:t>TAs should slack out the following link for any students interested in learning more: </a:t>
            </a:r>
            <a:r>
              <a:rPr lang="en-US" sz="1100" b="0" i="0" u="none" strike="noStrike" cap="none" dirty="0">
                <a:solidFill>
                  <a:srgbClr val="000000"/>
                </a:solidFill>
                <a:effectLst/>
                <a:latin typeface="Arial"/>
                <a:ea typeface="Arial"/>
                <a:cs typeface="Arial"/>
                <a:sym typeface="Arial"/>
                <a:hlinkClick r:id="rId3"/>
              </a:rPr>
              <a:t>http://www.w3schools.com/css/css_rwd_viewport.asp</a:t>
            </a:r>
            <a:r>
              <a:rPr lang="en-US" sz="1100" b="0" i="0" u="none" strike="noStrike" cap="none" dirty="0">
                <a:solidFill>
                  <a:srgbClr val="000000"/>
                </a:solidFill>
                <a:effectLst/>
                <a:latin typeface="Arial"/>
                <a:ea typeface="Arial"/>
                <a:cs typeface="Arial"/>
                <a:sym typeface="Arial"/>
              </a:rPr>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406ab4c8e3_2_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1011-12</a:t>
            </a:r>
          </a:p>
          <a:p>
            <a:pPr marL="171450" lvl="0" indent="-171450" algn="l" rtl="0">
              <a:spcBef>
                <a:spcPts val="0"/>
              </a:spcBef>
              <a:spcAft>
                <a:spcPts val="0"/>
              </a:spcAft>
            </a:pPr>
            <a:endParaRPr lang="en-US" dirty="0"/>
          </a:p>
        </p:txBody>
      </p:sp>
      <p:sp>
        <p:nvSpPr>
          <p:cNvPr id="1113" name="Google Shape;1113;g406ab4c8e3_2_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406ab4c8e3_2_6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205-10 (5 min)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918" name="Google Shape;1918;g406ab4c8e3_2_6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406ab4c8e3_2_6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5" name="Google Shape;1925;g406ab4c8e3_2_6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210-11</a:t>
            </a:r>
            <a:endParaRPr sz="1100" b="0" i="0" u="none" strike="noStrike" cap="none" dirty="0">
              <a:solidFill>
                <a:schemeClr val="dk1"/>
              </a:solidFill>
              <a:latin typeface="Calibri"/>
              <a:ea typeface="Calibri"/>
              <a:cs typeface="Calibri"/>
              <a:sym typeface="Calibri"/>
            </a:endParaRPr>
          </a:p>
        </p:txBody>
      </p:sp>
      <p:sp>
        <p:nvSpPr>
          <p:cNvPr id="1926" name="Google Shape;1926;g406ab4c8e3_2_6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91</a:t>
            </a:fld>
            <a:endParaRPr sz="1200">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406ab4c8e3_2_6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2" name="Google Shape;1932;g406ab4c8e3_2_6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211-2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Send </a:t>
            </a:r>
            <a:r>
              <a:rPr lang="en-US" sz="1100" b="0" i="0" u="none" strike="noStrike" cap="none">
                <a:solidFill>
                  <a:schemeClr val="dk1"/>
                </a:solidFill>
                <a:latin typeface="Calibri"/>
                <a:ea typeface="Calibri"/>
                <a:cs typeface="Calibri"/>
                <a:sym typeface="Calibri"/>
              </a:rPr>
              <a:t>out switchboard</a:t>
            </a:r>
            <a:endParaRPr sz="1100" b="0" i="0" u="none" strike="noStrike" cap="none">
              <a:solidFill>
                <a:schemeClr val="dk1"/>
              </a:solidFill>
              <a:latin typeface="Calibri"/>
              <a:ea typeface="Calibri"/>
              <a:cs typeface="Calibri"/>
              <a:sym typeface="Calibri"/>
            </a:endParaRPr>
          </a:p>
        </p:txBody>
      </p:sp>
      <p:sp>
        <p:nvSpPr>
          <p:cNvPr id="1933" name="Google Shape;1933;g406ab4c8e3_2_6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92</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3" name="Google Shape;103;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 name="Google Shape;109;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 name="Google Shape;112;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6" name="Google Shape;116;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 name="Google Shape;117;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8" name="Google Shape;118;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2" name="Google Shape;122;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 name="Google Shape;123;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6" name="Google Shape;126;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8" name="Google Shape;128;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7" name="Google Shape;13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8" name="Google Shape;13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6" name="Google Shape;146;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8" name="Google Shape;14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2" name="Google Shape;152;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 name="Google Shape;15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 name="Google Shape;15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7" name="Google Shape;157;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8" name="Google Shape;168;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 name="Google Shape;172;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 name="Google Shape;174;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5" name="Google Shape;175;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 name="Google Shape;17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 name="Google Shape;179;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89" name="Google Shape;189;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 name="Google Shape;190;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93" name="Google Shape;193;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95" name="Google Shape;195;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96" name="Google Shape;196;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 name="Google Shape;198;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 name="Google Shape;200;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 name="Google Shape;222;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 name="Google Shape;226;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 name="Google Shape;227;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2" name="Google Shape;23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3" name="Google Shape;23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5" name="Google Shape;23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 name="Google Shape;254;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 name="Google Shape;2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 name="Google Shape;2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 name="Google Shape;294;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 name="Google Shape;295;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1" name="Google Shape;30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4" name="Google Shape;30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 name="Google Shape;33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8" name="Google Shape;33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1" name="Google Shape;34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76"/>
        <p:cNvGrpSpPr/>
        <p:nvPr/>
      </p:nvGrpSpPr>
      <p:grpSpPr>
        <a:xfrm>
          <a:off x="0" y="0"/>
          <a:ext cx="0" cy="0"/>
          <a:chOff x="0" y="0"/>
          <a:chExt cx="0" cy="0"/>
        </a:xfrm>
      </p:grpSpPr>
      <p:sp>
        <p:nvSpPr>
          <p:cNvPr id="377" name="Google Shape;377;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 name="Google Shape;440;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 name="Google Shape;455;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0" name="Google Shape;460;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0"/>
        <p:cNvGrpSpPr/>
        <p:nvPr/>
      </p:nvGrpSpPr>
      <p:grpSpPr>
        <a:xfrm>
          <a:off x="0" y="0"/>
          <a:ext cx="0" cy="0"/>
          <a:chOff x="0" y="0"/>
          <a:chExt cx="0" cy="0"/>
        </a:xfrm>
      </p:grpSpPr>
      <p:sp>
        <p:nvSpPr>
          <p:cNvPr id="471" name="Google Shape;471;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7" name="Google Shape;497;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8" name="Google Shape;498;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0" name="Google Shape;500;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12"/>
        <p:cNvGrpSpPr/>
        <p:nvPr/>
      </p:nvGrpSpPr>
      <p:grpSpPr>
        <a:xfrm>
          <a:off x="0" y="0"/>
          <a:ext cx="0" cy="0"/>
          <a:chOff x="0" y="0"/>
          <a:chExt cx="0" cy="0"/>
        </a:xfrm>
      </p:grpSpPr>
      <p:sp>
        <p:nvSpPr>
          <p:cNvPr id="513" name="Google Shape;51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36" name="Google Shape;536;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3" name="Google Shape;54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6" name="Google Shape;546;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 name="Google Shape;553;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4" name="Google Shape;554;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2" name="Google Shape;56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3" name="Google Shape;56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5" name="Google Shape;56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 name="Google Shape;57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3" name="Google Shape;57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1" name="Google Shape;58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2" name="Google Shape;58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4" name="Google Shape;58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 name="Google Shape;58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2" name="Google Shape;592;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 name="Google Shape;60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1" name="Google Shape;60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3" name="Google Shape;60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1" name="Google Shape;61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9" name="Google Shape;61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0" name="Google Shape;62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22" name="Google Shape;62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32" name="Google Shape;63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1" name="Google Shape;64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2" name="Google Shape;64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4" name="Google Shape;64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4" name="Google Shape;654;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3" name="Google Shape;66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4" name="Google Shape;66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6" name="Google Shape;66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8" name="Google Shape;668;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6" name="Google Shape;676;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4" name="Google Shape;694;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8" name="Google Shape;698;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7" name="Google Shape;707;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8" name="Google Shape;708;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0" name="Google Shape;710;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2" name="Google Shape;712;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9" name="Google Shape;719;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2" name="Google Shape;722;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2" name="Google Shape;73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3" name="Google Shape;733;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5" name="Google Shape;73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6" name="Google Shape;736;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7" name="Google Shape;747;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7" name="Google Shape;757;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8" name="Google Shape;758;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0" name="Google Shape;760;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2" name="Google Shape;772;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1" name="Google Shape;781;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2" name="Google Shape;782;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3" name="Google Shape;783;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5" name="Google Shape;785;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7" name="Google Shape;807;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8" name="Google Shape;808;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0" name="Google Shape;810;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4" name="Google Shape;824;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5" name="Google Shape;835;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6" name="Google Shape;836;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8" name="Google Shape;83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4" name="Google Shape;844;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6" name="Google Shape;846;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2" name="Google Shape;852;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2" name="Google Shape;892;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4" name="Google Shape;894;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6" name="Google Shape;896;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8" name="Google Shape;908;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5"/>
        <p:cNvGrpSpPr/>
        <p:nvPr/>
      </p:nvGrpSpPr>
      <p:grpSpPr>
        <a:xfrm>
          <a:off x="0" y="0"/>
          <a:ext cx="0" cy="0"/>
          <a:chOff x="0" y="0"/>
          <a:chExt cx="0" cy="0"/>
        </a:xfrm>
      </p:grpSpPr>
      <p:sp>
        <p:nvSpPr>
          <p:cNvPr id="916" name="Google Shape;916;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8" name="Google Shape;918;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19" name="Google Shape;919;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1" name="Google Shape;921;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8" name="Google Shape;938;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6"/>
        <p:cNvGrpSpPr/>
        <p:nvPr/>
      </p:nvGrpSpPr>
      <p:grpSpPr>
        <a:xfrm>
          <a:off x="0" y="0"/>
          <a:ext cx="0" cy="0"/>
          <a:chOff x="0" y="0"/>
          <a:chExt cx="0" cy="0"/>
        </a:xfrm>
      </p:grpSpPr>
      <p:sp>
        <p:nvSpPr>
          <p:cNvPr id="947" name="Google Shape;947;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9" name="Google Shape;949;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0" name="Google Shape;950;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2" name="Google Shape;952;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9" name="Google Shape;969;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7"/>
        <p:cNvGrpSpPr/>
        <p:nvPr/>
      </p:nvGrpSpPr>
      <p:grpSpPr>
        <a:xfrm>
          <a:off x="0" y="0"/>
          <a:ext cx="0" cy="0"/>
          <a:chOff x="0" y="0"/>
          <a:chExt cx="0" cy="0"/>
        </a:xfrm>
      </p:grpSpPr>
      <p:sp>
        <p:nvSpPr>
          <p:cNvPr id="978" name="Google Shape;978;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0" name="Google Shape;980;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1" name="Google Shape;981;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3" name="Google Shape;983;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8"/>
        <p:cNvGrpSpPr/>
        <p:nvPr/>
      </p:nvGrpSpPr>
      <p:grpSpPr>
        <a:xfrm>
          <a:off x="0" y="0"/>
          <a:ext cx="0" cy="0"/>
          <a:chOff x="0" y="0"/>
          <a:chExt cx="0" cy="0"/>
        </a:xfrm>
      </p:grpSpPr>
      <p:sp>
        <p:nvSpPr>
          <p:cNvPr id="1009" name="Google Shape;100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11" name="Google Shape;101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12" name="Google Shape;101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14" name="Google Shape;101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5" name="Google Shape;1015;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7" name="Google Shape;1017;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1" name="Google Shape;1021;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3" name="Google Shape;1023;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31" name="Google Shape;1031;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041" name="Google Shape;1041;p60"/>
          <p:cNvSpPr txBox="1">
            <a:spLocks noGrp="1"/>
          </p:cNvSpPr>
          <p:nvPr>
            <p:ph type="title"/>
          </p:nvPr>
        </p:nvSpPr>
        <p:spPr>
          <a:xfrm>
            <a:off x="304800" y="0"/>
            <a:ext cx="5470526" cy="49039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1042" name="Google Shape;1042;p60"/>
          <p:cNvCxnSpPr/>
          <p:nvPr/>
        </p:nvCxnSpPr>
        <p:spPr>
          <a:xfrm>
            <a:off x="0" y="490391"/>
            <a:ext cx="9144000" cy="0"/>
          </a:xfrm>
          <a:prstGeom prst="straightConnector1">
            <a:avLst/>
          </a:prstGeom>
          <a:noFill/>
          <a:ln w="41275" cap="flat" cmpd="sng">
            <a:solidFill>
              <a:srgbClr val="C83232"/>
            </a:solidFill>
            <a:prstDash val="solid"/>
            <a:miter lim="800000"/>
            <a:headEnd type="none" w="sm" len="sm"/>
            <a:tailEnd type="none" w="sm" len="sm"/>
          </a:ln>
        </p:spPr>
      </p:cxnSp>
      <p:sp>
        <p:nvSpPr>
          <p:cNvPr id="1043" name="Google Shape;1043;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4"/>
        <p:cNvGrpSpPr/>
        <p:nvPr/>
      </p:nvGrpSpPr>
      <p:grpSpPr>
        <a:xfrm>
          <a:off x="0" y="0"/>
          <a:ext cx="0" cy="0"/>
          <a:chOff x="0" y="0"/>
          <a:chExt cx="0" cy="0"/>
        </a:xfrm>
      </p:grpSpPr>
      <p:sp>
        <p:nvSpPr>
          <p:cNvPr id="1045" name="Google Shape;1045;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6" name="Google Shape;1046;p6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7" name="Google Shape;1047;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hyperlink" Target="http://www.designbygrid.com/" TargetMode="External"/><Relationship Id="rId3" Type="http://schemas.openxmlformats.org/officeDocument/2006/relationships/hyperlink" Target="https://balsamiq.com/" TargetMode="External"/><Relationship Id="rId7" Type="http://schemas.openxmlformats.org/officeDocument/2006/relationships/hyperlink" Target="http://bit.ly/1sjYaFC"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hyperlink" Target="https://guideguide.me/" TargetMode="External"/><Relationship Id="rId5" Type="http://schemas.openxmlformats.org/officeDocument/2006/relationships/hyperlink" Target="http://960.gs/"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hyperlink" Target="http://www.lipsum.com/" TargetMode="External"/><Relationship Id="rId2" Type="http://schemas.openxmlformats.org/officeDocument/2006/relationships/notesSlide" Target="../notesSlides/notesSlide72.xml"/><Relationship Id="rId1" Type="http://schemas.openxmlformats.org/officeDocument/2006/relationships/slideLayout" Target="../slideLayouts/slideLayout23.xml"/><Relationship Id="rId4" Type="http://schemas.openxmlformats.org/officeDocument/2006/relationships/hyperlink" Target="http://www.hipsum.co/"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88.xml"/><Relationship Id="rId1" Type="http://schemas.openxmlformats.org/officeDocument/2006/relationships/slideLayout" Target="../slideLayouts/slideLayout18.xml"/><Relationship Id="rId4" Type="http://schemas.openxmlformats.org/officeDocument/2006/relationships/image" Target="../media/image67.jp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hyperlink" Target="http://www.viewportemulator.com/" TargetMode="External"/><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2.3</a:t>
            </a:r>
            <a:endParaRPr/>
          </a:p>
        </p:txBody>
      </p:sp>
      <p:sp>
        <p:nvSpPr>
          <p:cNvPr id="1054" name="Google Shape;1054;p62"/>
          <p:cNvSpPr txBox="1">
            <a:spLocks noGrp="1"/>
          </p:cNvSpPr>
          <p:nvPr>
            <p:ph type="title" idx="2"/>
          </p:nvPr>
        </p:nvSpPr>
        <p:spPr>
          <a:xfrm>
            <a:off x="274350" y="1571100"/>
            <a:ext cx="8595300" cy="15054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Bootstrap Layouts and Responsive Designs</a:t>
            </a:r>
            <a:endParaRPr/>
          </a:p>
        </p:txBody>
      </p:sp>
      <p:sp>
        <p:nvSpPr>
          <p:cNvPr id="1055" name="Google Shape;1055;p62"/>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7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Bootstrap Recap</a:t>
            </a:r>
            <a:endParaRPr/>
          </a:p>
        </p:txBody>
      </p:sp>
      <p:sp>
        <p:nvSpPr>
          <p:cNvPr id="1123" name="Google Shape;112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9" name="Google Shape;1129;p7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The Pains of Homework #1</a:t>
            </a:r>
            <a:endParaRPr sz="3000" b="1"/>
          </a:p>
          <a:p>
            <a:pPr marL="0" lvl="0" indent="0" algn="l" rtl="0">
              <a:spcBef>
                <a:spcPts val="0"/>
              </a:spcBef>
              <a:spcAft>
                <a:spcPts val="0"/>
              </a:spcAft>
              <a:buNone/>
            </a:pPr>
            <a:r>
              <a:rPr lang="en" sz="3000">
                <a:latin typeface="Roboto Light"/>
                <a:ea typeface="Roboto Light"/>
                <a:cs typeface="Roboto Light"/>
                <a:sym typeface="Roboto Light"/>
              </a:rPr>
              <a:t>Plain HTML + CSS makes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6" name="Google Shape;1136;p72"/>
          <p:cNvSpPr txBox="1"/>
          <p:nvPr/>
        </p:nvSpPr>
        <p:spPr>
          <a:xfrm>
            <a:off x="-12300" y="76200"/>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dirty="0">
                <a:latin typeface="Roboto Medium"/>
                <a:ea typeface="Roboto Medium"/>
                <a:cs typeface="Roboto Medium"/>
                <a:sym typeface="Roboto Medium"/>
              </a:rPr>
              <a:t>CSS</a:t>
            </a:r>
            <a:endParaRPr sz="2400" dirty="0">
              <a:latin typeface="Roboto Medium"/>
              <a:ea typeface="Roboto Medium"/>
              <a:cs typeface="Roboto Medium"/>
              <a:sym typeface="Roboto Medium"/>
            </a:endParaRPr>
          </a:p>
        </p:txBody>
      </p:sp>
      <p:sp>
        <p:nvSpPr>
          <p:cNvPr id="1137" name="Google Shape;1137;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pic>
        <p:nvPicPr>
          <p:cNvPr id="3" name="Picture 2">
            <a:extLst>
              <a:ext uri="{FF2B5EF4-FFF2-40B4-BE49-F238E27FC236}">
                <a16:creationId xmlns:a16="http://schemas.microsoft.com/office/drawing/2014/main" id="{58C4042E-15F5-6248-85F4-0E2DCEB2A97A}"/>
              </a:ext>
            </a:extLst>
          </p:cNvPr>
          <p:cNvPicPr>
            <a:picLocks noChangeAspect="1"/>
          </p:cNvPicPr>
          <p:nvPr/>
        </p:nvPicPr>
        <p:blipFill>
          <a:blip r:embed="rId3"/>
          <a:stretch>
            <a:fillRect/>
          </a:stretch>
        </p:blipFill>
        <p:spPr>
          <a:xfrm>
            <a:off x="1524000" y="1069050"/>
            <a:ext cx="6096000" cy="3429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4" name="Google Shape;1144;p73"/>
          <p:cNvSpPr txBox="1"/>
          <p:nvPr/>
        </p:nvSpPr>
        <p:spPr>
          <a:xfrm>
            <a:off x="-12300" y="93135"/>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dirty="0">
                <a:latin typeface="Roboto Medium"/>
                <a:ea typeface="Roboto Medium"/>
                <a:cs typeface="Roboto Medium"/>
                <a:sym typeface="Roboto Medium"/>
              </a:rPr>
              <a:t>But Then Came Bootstrap!</a:t>
            </a:r>
            <a:endParaRPr sz="2400" dirty="0">
              <a:latin typeface="Roboto Medium"/>
              <a:ea typeface="Roboto Medium"/>
              <a:cs typeface="Roboto Medium"/>
              <a:sym typeface="Roboto Medium"/>
            </a:endParaRPr>
          </a:p>
        </p:txBody>
      </p:sp>
      <p:sp>
        <p:nvSpPr>
          <p:cNvPr id="1145" name="Google Shape;1145;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pic>
        <p:nvPicPr>
          <p:cNvPr id="3" name="Picture 2">
            <a:extLst>
              <a:ext uri="{FF2B5EF4-FFF2-40B4-BE49-F238E27FC236}">
                <a16:creationId xmlns:a16="http://schemas.microsoft.com/office/drawing/2014/main" id="{FA299BBA-CC9A-B345-B399-E746985A4B52}"/>
              </a:ext>
            </a:extLst>
          </p:cNvPr>
          <p:cNvPicPr>
            <a:picLocks noChangeAspect="1"/>
          </p:cNvPicPr>
          <p:nvPr/>
        </p:nvPicPr>
        <p:blipFill>
          <a:blip r:embed="rId3"/>
          <a:stretch>
            <a:fillRect/>
          </a:stretch>
        </p:blipFill>
        <p:spPr>
          <a:xfrm>
            <a:off x="1397000" y="867967"/>
            <a:ext cx="6350000" cy="3848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marL="0" lvl="0" indent="0" algn="l" rtl="0">
              <a:spcBef>
                <a:spcPts val="0"/>
              </a:spcBef>
              <a:spcAft>
                <a:spcPts val="0"/>
              </a:spcAft>
              <a:buNone/>
            </a:pPr>
            <a:r>
              <a:rPr lang="en" sz="3600" b="1">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marL="0" lvl="0" indent="0" algn="l" rtl="0">
              <a:spcBef>
                <a:spcPts val="0"/>
              </a:spcBef>
              <a:spcAft>
                <a:spcPts val="0"/>
              </a:spcAft>
              <a:buNone/>
            </a:pPr>
            <a:endParaRPr sz="3600">
              <a:latin typeface="Roboto Light"/>
              <a:ea typeface="Roboto Light"/>
              <a:cs typeface="Roboto Light"/>
              <a:sym typeface="Roboto Light"/>
            </a:endParaRPr>
          </a:p>
        </p:txBody>
      </p:sp>
      <p:sp>
        <p:nvSpPr>
          <p:cNvPr id="1173" name="Google Shape;117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Predefined CSS Class (e.g., “Jumbotron”)</a:t>
            </a:r>
            <a:endParaRPr/>
          </a:p>
          <a:p>
            <a:pPr marL="0" lvl="0" indent="0" algn="l" rtl="0">
              <a:spcBef>
                <a:spcPts val="0"/>
              </a:spcBef>
              <a:spcAft>
                <a:spcPts val="0"/>
              </a:spcAft>
              <a:buNone/>
            </a:pPr>
            <a:endParaRPr/>
          </a:p>
        </p:txBody>
      </p:sp>
      <p:pic>
        <p:nvPicPr>
          <p:cNvPr id="1152" name="Google Shape;1152;p74"/>
          <p:cNvPicPr preferRelativeResize="0"/>
          <p:nvPr/>
        </p:nvPicPr>
        <p:blipFill rotWithShape="1">
          <a:blip r:embed="rId3">
            <a:alphaModFix/>
          </a:blip>
          <a:srcRect/>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a:stretch/>
        </p:blipFill>
        <p:spPr>
          <a:xfrm>
            <a:off x="457325" y="3305978"/>
            <a:ext cx="6866805" cy="1407436"/>
          </a:xfrm>
          <a:prstGeom prst="rect">
            <a:avLst/>
          </a:prstGeom>
          <a:noFill/>
          <a:ln>
            <a:noFill/>
          </a:ln>
        </p:spPr>
      </p:pic>
      <p:sp>
        <p:nvSpPr>
          <p:cNvPr id="1154" name="Google Shape;1154;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55" name="Google Shape;115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65" name="Google Shape;1165;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66" name="Google Shape;116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179" name="Google Shape;1179;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#1:</a:t>
            </a:r>
            <a:r>
              <a:rPr lang="en">
                <a:solidFill>
                  <a:schemeClr val="dk1"/>
                </a:solidFill>
              </a:rPr>
              <a:t> UI Kit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80" name="Google Shape;1180;p77"/>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Familiarize yourself with the UI features Bootstrap offers by reading the documentation.</a:t>
            </a:r>
            <a:endParaRPr sz="1800" dirty="0">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Once Bootstrap is active, you can simply copy snippets from the documentation to save yourself the time of creating elements yourself.</a:t>
            </a:r>
            <a:endParaRPr sz="1800" dirty="0">
              <a:latin typeface="Roboto"/>
              <a:ea typeface="Roboto"/>
              <a:cs typeface="Roboto"/>
              <a:sym typeface="Roboto"/>
            </a:endParaRPr>
          </a:p>
        </p:txBody>
      </p:sp>
      <p:pic>
        <p:nvPicPr>
          <p:cNvPr id="1184" name="Google Shape;1184;p77"/>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186" name="Google Shape;1186;p77"/>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187" name="Google Shape;1187;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193" name="Google Shape;119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#2: </a:t>
            </a:r>
            <a:r>
              <a:rPr lang="en">
                <a:solidFill>
                  <a:schemeClr val="dk1"/>
                </a:solidFill>
              </a:rPr>
              <a:t>Mobile Responsiveness</a:t>
            </a: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94" name="Google Shape;1194;p78"/>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One of the most compelling reasons to use Bootstrap is the default mobile-responsive quality it provides.</a:t>
            </a:r>
            <a:endParaRPr sz="1800" dirty="0">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This means that your websites will automatically look “good” when viewed on screens ranging from monitors to tablets to phones. </a:t>
            </a:r>
            <a:endParaRPr sz="1800" dirty="0">
              <a:latin typeface="Roboto"/>
              <a:ea typeface="Roboto"/>
              <a:cs typeface="Roboto"/>
              <a:sym typeface="Roboto"/>
            </a:endParaRPr>
          </a:p>
        </p:txBody>
      </p:sp>
      <p:pic>
        <p:nvPicPr>
          <p:cNvPr id="1198" name="Google Shape;1198;p78"/>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200" name="Google Shape;1200;p78"/>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201" name="Google Shape;1201;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Warm-Up Activity:</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Component  </a:t>
            </a:r>
            <a:endParaRPr sz="3000">
              <a:latin typeface="Roboto Light"/>
              <a:ea typeface="Roboto Light"/>
              <a:cs typeface="Roboto Light"/>
              <a:sym typeface="Roboto Light"/>
            </a:endParaRPr>
          </a:p>
        </p:txBody>
      </p:sp>
      <p:sp>
        <p:nvSpPr>
          <p:cNvPr id="1207" name="Google Shape;120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1" name="Google Shape;106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pic>
        <p:nvPicPr>
          <p:cNvPr id="5" name="Picture 4">
            <a:extLst>
              <a:ext uri="{FF2B5EF4-FFF2-40B4-BE49-F238E27FC236}">
                <a16:creationId xmlns:a16="http://schemas.microsoft.com/office/drawing/2014/main" id="{7856AACC-B3C5-D648-A4AF-CB1CE056FBC7}"/>
              </a:ext>
            </a:extLst>
          </p:cNvPr>
          <p:cNvPicPr>
            <a:picLocks noChangeAspect="1"/>
          </p:cNvPicPr>
          <p:nvPr/>
        </p:nvPicPr>
        <p:blipFill>
          <a:blip r:embed="rId3"/>
          <a:stretch>
            <a:fillRect/>
          </a:stretch>
        </p:blipFill>
        <p:spPr>
          <a:xfrm>
            <a:off x="2667000" y="1498600"/>
            <a:ext cx="3810000" cy="2146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6" name="Google Shape;1216;p80"/>
          <p:cNvSpPr/>
          <p:nvPr/>
        </p:nvSpPr>
        <p:spPr>
          <a:xfrm>
            <a:off x="1352550" y="4072916"/>
            <a:ext cx="6843183"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0"/>
          <p:cNvSpPr txBox="1">
            <a:spLocks noGrp="1"/>
          </p:cNvSpPr>
          <p:nvPr>
            <p:ph type="subTitle" idx="1"/>
          </p:nvPr>
        </p:nvSpPr>
        <p:spPr>
          <a:xfrm>
            <a:off x="100" y="4092274"/>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dirty="0"/>
              <a:t>Hint: </a:t>
            </a:r>
            <a:r>
              <a:rPr lang="en" dirty="0"/>
              <a:t>Copy the Bootstrap CSS link. Then copy the code from any Bootstrap element or CSS.</a:t>
            </a:r>
            <a:endParaRPr dirty="0"/>
          </a:p>
        </p:txBody>
      </p:sp>
      <p:sp>
        <p:nvSpPr>
          <p:cNvPr id="1218" name="Google Shape;1218;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
        <p:nvSpPr>
          <p:cNvPr id="1219" name="Google Shape;1219;p80"/>
          <p:cNvSpPr/>
          <p:nvPr/>
        </p:nvSpPr>
        <p:spPr>
          <a:xfrm>
            <a:off x="1352550" y="2301691"/>
            <a:ext cx="6843183"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80"/>
          <p:cNvGrpSpPr/>
          <p:nvPr/>
        </p:nvGrpSpPr>
        <p:grpSpPr>
          <a:xfrm>
            <a:off x="457200" y="2301679"/>
            <a:ext cx="776889" cy="621300"/>
            <a:chOff x="457200" y="1378813"/>
            <a:chExt cx="776889" cy="621300"/>
          </a:xfrm>
        </p:grpSpPr>
        <p:sp>
          <p:nvSpPr>
            <p:cNvPr id="1221" name="Google Shape;1221;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80"/>
          <p:cNvGrpSpPr/>
          <p:nvPr/>
        </p:nvGrpSpPr>
        <p:grpSpPr>
          <a:xfrm>
            <a:off x="457200" y="3151591"/>
            <a:ext cx="776889" cy="621300"/>
            <a:chOff x="457200" y="1378813"/>
            <a:chExt cx="776889" cy="621300"/>
          </a:xfrm>
        </p:grpSpPr>
        <p:sp>
          <p:nvSpPr>
            <p:cNvPr id="1224" name="Google Shape;1224;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80"/>
          <p:cNvSpPr txBox="1">
            <a:spLocks noGrp="1"/>
          </p:cNvSpPr>
          <p:nvPr>
            <p:ph type="subTitle" idx="2"/>
          </p:nvPr>
        </p:nvSpPr>
        <p:spPr>
          <a:xfrm>
            <a:off x="-12200" y="2337799"/>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Like you did in the last class, quickly create an HTML webpage.</a:t>
            </a:r>
            <a:endParaRPr sz="2000" dirty="0"/>
          </a:p>
        </p:txBody>
      </p:sp>
      <p:sp>
        <p:nvSpPr>
          <p:cNvPr id="1227" name="Google Shape;1227;p80"/>
          <p:cNvSpPr/>
          <p:nvPr/>
        </p:nvSpPr>
        <p:spPr>
          <a:xfrm>
            <a:off x="1352550" y="3154002"/>
            <a:ext cx="6843183"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0"/>
          <p:cNvSpPr txBox="1">
            <a:spLocks noGrp="1"/>
          </p:cNvSpPr>
          <p:nvPr>
            <p:ph type="subTitle" idx="3"/>
          </p:nvPr>
        </p:nvSpPr>
        <p:spPr>
          <a:xfrm>
            <a:off x="12175" y="3173349"/>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Add in a Bootstrap component of your choosing.</a:t>
            </a:r>
            <a:endParaRPr sz="1200" dirty="0"/>
          </a:p>
        </p:txBody>
      </p:sp>
      <p:pic>
        <p:nvPicPr>
          <p:cNvPr id="1229" name="Google Shape;1229;p80"/>
          <p:cNvPicPr preferRelativeResize="0"/>
          <p:nvPr/>
        </p:nvPicPr>
        <p:blipFill>
          <a:blip r:embed="rId3">
            <a:alphaModFix/>
          </a:blip>
          <a:stretch>
            <a:fillRect/>
          </a:stretch>
        </p:blipFill>
        <p:spPr>
          <a:xfrm>
            <a:off x="403338" y="3936478"/>
            <a:ext cx="884624" cy="884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81"/>
          <p:cNvSpPr txBox="1">
            <a:spLocks noGrp="1"/>
          </p:cNvSpPr>
          <p:nvPr>
            <p:ph type="title"/>
          </p:nvPr>
        </p:nvSpPr>
        <p:spPr>
          <a:xfrm>
            <a:off x="1368675" y="1187175"/>
            <a:ext cx="7363800" cy="29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Next-Phase Bootstrap</a:t>
            </a:r>
            <a:endParaRPr sz="2400" b="1">
              <a:latin typeface="Roboto"/>
              <a:ea typeface="Roboto"/>
              <a:cs typeface="Roboto"/>
              <a:sym typeface="Roboto"/>
            </a:endParaRPr>
          </a:p>
          <a:p>
            <a:pPr marL="0" lvl="0" indent="0" algn="l" rtl="0">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marL="0" lvl="0" indent="0" algn="l" rtl="0">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marL="0" lvl="0" indent="0" algn="l" rtl="0">
              <a:spcBef>
                <a:spcPts val="1400"/>
              </a:spcBef>
              <a:spcAft>
                <a:spcPts val="1400"/>
              </a:spcAft>
              <a:buNone/>
            </a:pPr>
            <a:endParaRPr sz="2400">
              <a:latin typeface="Roboto Light"/>
              <a:ea typeface="Roboto Light"/>
              <a:cs typeface="Roboto Light"/>
              <a:sym typeface="Roboto Light"/>
            </a:endParaRPr>
          </a:p>
        </p:txBody>
      </p:sp>
      <p:sp>
        <p:nvSpPr>
          <p:cNvPr id="1236" name="Google Shape;1236;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Sketching / Grid Layouts</a:t>
            </a:r>
            <a:endParaRPr/>
          </a:p>
        </p:txBody>
      </p:sp>
      <p:sp>
        <p:nvSpPr>
          <p:cNvPr id="1243" name="Google Shape;124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84"/>
          <p:cNvSpPr txBox="1">
            <a:spLocks noGrp="1"/>
          </p:cNvSpPr>
          <p:nvPr>
            <p:ph type="title"/>
          </p:nvPr>
        </p:nvSpPr>
        <p:spPr>
          <a:xfrm>
            <a:off x="2544050" y="1314450"/>
            <a:ext cx="5994300" cy="26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FOCUS!</a:t>
            </a:r>
            <a:endParaRPr sz="2800" b="1"/>
          </a:p>
          <a:p>
            <a:pPr marL="0" lvl="0" indent="0" algn="l" rtl="0">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lang="en" sz="2800" b="1"/>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lang="en" sz="2800" b="1"/>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marL="0" lvl="0" indent="0" algn="l" rtl="0">
              <a:spcBef>
                <a:spcPts val="0"/>
              </a:spcBef>
              <a:spcAft>
                <a:spcPts val="0"/>
              </a:spcAft>
              <a:buNone/>
            </a:pPr>
            <a:endParaRPr sz="2400"/>
          </a:p>
        </p:txBody>
      </p:sp>
      <p:sp>
        <p:nvSpPr>
          <p:cNvPr id="1255" name="Google Shape;1255;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600"/>
              <a:buFont typeface="Arial"/>
              <a:buNone/>
            </a:pPr>
            <a:endParaRPr sz="3600" b="1">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oboto"/>
                <a:ea typeface="Roboto"/>
                <a:cs typeface="Roboto"/>
                <a:sym typeface="Roboto"/>
              </a:rPr>
              <a:t>Relax. That </a:t>
            </a:r>
            <a:br>
              <a:rPr lang="en" sz="2000" b="1">
                <a:latin typeface="Roboto"/>
                <a:ea typeface="Roboto"/>
                <a:cs typeface="Roboto"/>
                <a:sym typeface="Roboto"/>
              </a:rPr>
            </a:br>
            <a:r>
              <a:rPr lang="en" sz="2000" b="1">
                <a:latin typeface="Roboto"/>
                <a:ea typeface="Roboto"/>
                <a:cs typeface="Roboto"/>
                <a:sym typeface="Roboto"/>
              </a:rPr>
              <a:t>doesn’t mean </a:t>
            </a:r>
            <a:br>
              <a:rPr lang="en" sz="2000" b="1">
                <a:latin typeface="Roboto"/>
                <a:ea typeface="Roboto"/>
                <a:cs typeface="Roboto"/>
                <a:sym typeface="Roboto"/>
              </a:rPr>
            </a:br>
            <a:r>
              <a:rPr lang="en" sz="2000" b="1">
                <a:latin typeface="Roboto"/>
                <a:ea typeface="Roboto"/>
                <a:cs typeface="Roboto"/>
                <a:sym typeface="Roboto"/>
              </a:rPr>
              <a:t>it’s hard.</a:t>
            </a:r>
            <a:endParaRPr sz="2000" b="1">
              <a:latin typeface="Roboto"/>
              <a:ea typeface="Roboto"/>
              <a:cs typeface="Roboto"/>
              <a:sym typeface="Roboto"/>
            </a:endParaRPr>
          </a:p>
        </p:txBody>
      </p:sp>
      <p:sp>
        <p:nvSpPr>
          <p:cNvPr id="1263" name="Google Shape;1263;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Importance of Sketches</a:t>
            </a:r>
            <a:endParaRPr/>
          </a:p>
        </p:txBody>
      </p:sp>
      <p:sp>
        <p:nvSpPr>
          <p:cNvPr id="1269" name="Google Shape;1269;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good web design begins with a sketch.</a:t>
            </a:r>
            <a:endParaRPr/>
          </a:p>
        </p:txBody>
      </p:sp>
      <p:sp>
        <p:nvSpPr>
          <p:cNvPr id="1270" name="Google Shape;1270;p86"/>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dirty="0"/>
              <a:t>Because every aspect of a site’s “look” is defined by HTML/CSS, it is crucial to have a detailed sketch going in.</a:t>
            </a:r>
            <a:endParaRPr sz="1800" dirty="0"/>
          </a:p>
        </p:txBody>
      </p:sp>
      <p:sp>
        <p:nvSpPr>
          <p:cNvPr id="1271" name="Google Shape;1271;p86"/>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dirty="0"/>
              <a:t>Pay particular attention to the location of navigation bars, titles, headers, content, images, footers, etc.</a:t>
            </a:r>
            <a:endParaRPr sz="1800" dirty="0"/>
          </a:p>
        </p:txBody>
      </p:sp>
      <p:sp>
        <p:nvSpPr>
          <p:cNvPr id="1272" name="Google Shape;1272;p86"/>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dirty="0"/>
              <a:t>When imagining alignments in particular, be mindful of the </a:t>
            </a:r>
            <a:r>
              <a:rPr lang="en" sz="1800" b="1" i="1" dirty="0"/>
              <a:t>grid. </a:t>
            </a:r>
            <a:endParaRPr sz="1800" b="1" i="1" dirty="0"/>
          </a:p>
        </p:txBody>
      </p:sp>
      <p:sp>
        <p:nvSpPr>
          <p:cNvPr id="1273" name="Google Shape;1273;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Designing with a Grid in Mind</a:t>
            </a:r>
            <a:endParaRPr/>
          </a:p>
        </p:txBody>
      </p:sp>
      <p:sp>
        <p:nvSpPr>
          <p:cNvPr id="1279" name="Google Shape;1279;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8473625" cy="3472800"/>
        </p:xfrm>
        <a:graphic>
          <a:graphicData uri="http://schemas.openxmlformats.org/drawingml/2006/table">
            <a:tbl>
              <a:tblPr>
                <a:noFill/>
                <a:tableStyleId>{A0268980-DE1B-41FB-BA4D-6212EF9D896B}</a:tableStyleId>
              </a:tblPr>
              <a:tblGrid>
                <a:gridCol w="480900">
                  <a:extLst>
                    <a:ext uri="{9D8B030D-6E8A-4147-A177-3AD203B41FA5}">
                      <a16:colId xmlns:a16="http://schemas.microsoft.com/office/drawing/2014/main" val="20000"/>
                    </a:ext>
                  </a:extLst>
                </a:gridCol>
                <a:gridCol w="326600">
                  <a:extLst>
                    <a:ext uri="{9D8B030D-6E8A-4147-A177-3AD203B41FA5}">
                      <a16:colId xmlns:a16="http://schemas.microsoft.com/office/drawing/2014/main" val="20001"/>
                    </a:ext>
                  </a:extLst>
                </a:gridCol>
                <a:gridCol w="326600">
                  <a:extLst>
                    <a:ext uri="{9D8B030D-6E8A-4147-A177-3AD203B41FA5}">
                      <a16:colId xmlns:a16="http://schemas.microsoft.com/office/drawing/2014/main" val="20002"/>
                    </a:ext>
                  </a:extLst>
                </a:gridCol>
                <a:gridCol w="326600">
                  <a:extLst>
                    <a:ext uri="{9D8B030D-6E8A-4147-A177-3AD203B41FA5}">
                      <a16:colId xmlns:a16="http://schemas.microsoft.com/office/drawing/2014/main" val="20003"/>
                    </a:ext>
                  </a:extLst>
                </a:gridCol>
                <a:gridCol w="326600">
                  <a:extLst>
                    <a:ext uri="{9D8B030D-6E8A-4147-A177-3AD203B41FA5}">
                      <a16:colId xmlns:a16="http://schemas.microsoft.com/office/drawing/2014/main" val="20004"/>
                    </a:ext>
                  </a:extLst>
                </a:gridCol>
                <a:gridCol w="326600">
                  <a:extLst>
                    <a:ext uri="{9D8B030D-6E8A-4147-A177-3AD203B41FA5}">
                      <a16:colId xmlns:a16="http://schemas.microsoft.com/office/drawing/2014/main" val="20005"/>
                    </a:ext>
                  </a:extLst>
                </a:gridCol>
                <a:gridCol w="326600">
                  <a:extLst>
                    <a:ext uri="{9D8B030D-6E8A-4147-A177-3AD203B41FA5}">
                      <a16:colId xmlns:a16="http://schemas.microsoft.com/office/drawing/2014/main" val="20006"/>
                    </a:ext>
                  </a:extLst>
                </a:gridCol>
                <a:gridCol w="326600">
                  <a:extLst>
                    <a:ext uri="{9D8B030D-6E8A-4147-A177-3AD203B41FA5}">
                      <a16:colId xmlns:a16="http://schemas.microsoft.com/office/drawing/2014/main" val="20007"/>
                    </a:ext>
                  </a:extLst>
                </a:gridCol>
                <a:gridCol w="326600">
                  <a:extLst>
                    <a:ext uri="{9D8B030D-6E8A-4147-A177-3AD203B41FA5}">
                      <a16:colId xmlns:a16="http://schemas.microsoft.com/office/drawing/2014/main" val="20008"/>
                    </a:ext>
                  </a:extLst>
                </a:gridCol>
                <a:gridCol w="326600">
                  <a:extLst>
                    <a:ext uri="{9D8B030D-6E8A-4147-A177-3AD203B41FA5}">
                      <a16:colId xmlns:a16="http://schemas.microsoft.com/office/drawing/2014/main" val="20009"/>
                    </a:ext>
                  </a:extLst>
                </a:gridCol>
                <a:gridCol w="326600">
                  <a:extLst>
                    <a:ext uri="{9D8B030D-6E8A-4147-A177-3AD203B41FA5}">
                      <a16:colId xmlns:a16="http://schemas.microsoft.com/office/drawing/2014/main" val="20010"/>
                    </a:ext>
                  </a:extLst>
                </a:gridCol>
                <a:gridCol w="326600">
                  <a:extLst>
                    <a:ext uri="{9D8B030D-6E8A-4147-A177-3AD203B41FA5}">
                      <a16:colId xmlns:a16="http://schemas.microsoft.com/office/drawing/2014/main" val="20011"/>
                    </a:ext>
                  </a:extLst>
                </a:gridCol>
                <a:gridCol w="326600">
                  <a:extLst>
                    <a:ext uri="{9D8B030D-6E8A-4147-A177-3AD203B41FA5}">
                      <a16:colId xmlns:a16="http://schemas.microsoft.com/office/drawing/2014/main" val="20012"/>
                    </a:ext>
                  </a:extLst>
                </a:gridCol>
                <a:gridCol w="326600">
                  <a:extLst>
                    <a:ext uri="{9D8B030D-6E8A-4147-A177-3AD203B41FA5}">
                      <a16:colId xmlns:a16="http://schemas.microsoft.com/office/drawing/2014/main" val="20013"/>
                    </a:ext>
                  </a:extLst>
                </a:gridCol>
                <a:gridCol w="326600">
                  <a:extLst>
                    <a:ext uri="{9D8B030D-6E8A-4147-A177-3AD203B41FA5}">
                      <a16:colId xmlns:a16="http://schemas.microsoft.com/office/drawing/2014/main" val="20014"/>
                    </a:ext>
                  </a:extLst>
                </a:gridCol>
                <a:gridCol w="326600">
                  <a:extLst>
                    <a:ext uri="{9D8B030D-6E8A-4147-A177-3AD203B41FA5}">
                      <a16:colId xmlns:a16="http://schemas.microsoft.com/office/drawing/2014/main" val="20015"/>
                    </a:ext>
                  </a:extLst>
                </a:gridCol>
                <a:gridCol w="326600">
                  <a:extLst>
                    <a:ext uri="{9D8B030D-6E8A-4147-A177-3AD203B41FA5}">
                      <a16:colId xmlns:a16="http://schemas.microsoft.com/office/drawing/2014/main" val="20016"/>
                    </a:ext>
                  </a:extLst>
                </a:gridCol>
                <a:gridCol w="326600">
                  <a:extLst>
                    <a:ext uri="{9D8B030D-6E8A-4147-A177-3AD203B41FA5}">
                      <a16:colId xmlns:a16="http://schemas.microsoft.com/office/drawing/2014/main" val="20017"/>
                    </a:ext>
                  </a:extLst>
                </a:gridCol>
                <a:gridCol w="326600">
                  <a:extLst>
                    <a:ext uri="{9D8B030D-6E8A-4147-A177-3AD203B41FA5}">
                      <a16:colId xmlns:a16="http://schemas.microsoft.com/office/drawing/2014/main" val="20018"/>
                    </a:ext>
                  </a:extLst>
                </a:gridCol>
                <a:gridCol w="326600">
                  <a:extLst>
                    <a:ext uri="{9D8B030D-6E8A-4147-A177-3AD203B41FA5}">
                      <a16:colId xmlns:a16="http://schemas.microsoft.com/office/drawing/2014/main" val="20019"/>
                    </a:ext>
                  </a:extLst>
                </a:gridCol>
                <a:gridCol w="326600">
                  <a:extLst>
                    <a:ext uri="{9D8B030D-6E8A-4147-A177-3AD203B41FA5}">
                      <a16:colId xmlns:a16="http://schemas.microsoft.com/office/drawing/2014/main" val="20020"/>
                    </a:ext>
                  </a:extLst>
                </a:gridCol>
                <a:gridCol w="326600">
                  <a:extLst>
                    <a:ext uri="{9D8B030D-6E8A-4147-A177-3AD203B41FA5}">
                      <a16:colId xmlns:a16="http://schemas.microsoft.com/office/drawing/2014/main" val="20021"/>
                    </a:ext>
                  </a:extLst>
                </a:gridCol>
                <a:gridCol w="326600">
                  <a:extLst>
                    <a:ext uri="{9D8B030D-6E8A-4147-A177-3AD203B41FA5}">
                      <a16:colId xmlns:a16="http://schemas.microsoft.com/office/drawing/2014/main" val="20022"/>
                    </a:ext>
                  </a:extLst>
                </a:gridCol>
                <a:gridCol w="326600">
                  <a:extLst>
                    <a:ext uri="{9D8B030D-6E8A-4147-A177-3AD203B41FA5}">
                      <a16:colId xmlns:a16="http://schemas.microsoft.com/office/drawing/2014/main" val="20023"/>
                    </a:ext>
                  </a:extLst>
                </a:gridCol>
                <a:gridCol w="480925">
                  <a:extLst>
                    <a:ext uri="{9D8B030D-6E8A-4147-A177-3AD203B41FA5}">
                      <a16:colId xmlns:a16="http://schemas.microsoft.com/office/drawing/2014/main" val="20024"/>
                    </a:ext>
                  </a:extLst>
                </a:gridCol>
              </a:tblGrid>
              <a:tr h="34728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281" name="Google Shape;1281;p87"/>
          <p:cNvSpPr/>
          <p:nvPr/>
        </p:nvSpPr>
        <p:spPr>
          <a:xfrm>
            <a:off x="880100" y="1283975"/>
            <a:ext cx="1634400" cy="423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w="9525" cap="flat" cmpd="sng">
            <a:solidFill>
              <a:srgbClr val="000000"/>
            </a:solidFill>
            <a:prstDash val="solid"/>
            <a:round/>
            <a:headEnd type="none" w="med" len="med"/>
            <a:tailEnd type="none" w="med" len="med"/>
          </a:ln>
        </p:spPr>
      </p:cxnSp>
      <p:sp>
        <p:nvSpPr>
          <p:cNvPr id="1289" name="Google Shape;1289;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5" name="Google Shape;1295;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Facebook’s Grid</a:t>
            </a:r>
            <a:endParaRPr/>
          </a:p>
        </p:txBody>
      </p:sp>
      <p:sp>
        <p:nvSpPr>
          <p:cNvPr id="1296" name="Google Shape;1296;p88"/>
          <p:cNvSpPr txBox="1">
            <a:spLocks noGrp="1"/>
          </p:cNvSpPr>
          <p:nvPr>
            <p:ph type="subTitle" idx="1"/>
          </p:nvPr>
        </p:nvSpPr>
        <p:spPr>
          <a:xfrm>
            <a:off x="0" y="794508"/>
            <a:ext cx="2709333" cy="3907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dirty="0"/>
              <a:t>Facebook is a perfect example of a website where the grid layout is obvious.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Grids make it easy to have content (text, images, and regions) align in an aesthetically pleasing way.</a:t>
            </a:r>
            <a:endParaRPr dirty="0"/>
          </a:p>
          <a:p>
            <a:pPr marL="0" lvl="0" indent="0" algn="l" rtl="0">
              <a:spcBef>
                <a:spcPts val="0"/>
              </a:spcBef>
              <a:spcAft>
                <a:spcPts val="0"/>
              </a:spcAft>
              <a:buNone/>
            </a:pPr>
            <a:endParaRPr dirty="0"/>
          </a:p>
        </p:txBody>
      </p:sp>
      <p:sp>
        <p:nvSpPr>
          <p:cNvPr id="1297" name="Google Shape;1297;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pic>
        <p:nvPicPr>
          <p:cNvPr id="2" name="Picture 1">
            <a:extLst>
              <a:ext uri="{FF2B5EF4-FFF2-40B4-BE49-F238E27FC236}">
                <a16:creationId xmlns:a16="http://schemas.microsoft.com/office/drawing/2014/main" id="{AE578252-A90D-7044-B448-A68E43657FD4}"/>
              </a:ext>
            </a:extLst>
          </p:cNvPr>
          <p:cNvPicPr>
            <a:picLocks noChangeAspect="1"/>
          </p:cNvPicPr>
          <p:nvPr/>
        </p:nvPicPr>
        <p:blipFill>
          <a:blip r:embed="rId3"/>
          <a:stretch>
            <a:fillRect/>
          </a:stretch>
        </p:blipFill>
        <p:spPr>
          <a:xfrm>
            <a:off x="2556607" y="970241"/>
            <a:ext cx="6313068" cy="355603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6464250" cy="3713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05" name="Google Shape;1305;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Tree>
    <p:extLst>
      <p:ext uri="{BB962C8B-B14F-4D97-AF65-F5344CB8AC3E}">
        <p14:creationId xmlns:p14="http://schemas.microsoft.com/office/powerpoint/2010/main" val="1093611499"/>
      </p:ext>
    </p:extLst>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6464250" cy="369883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gridSpan="11">
                  <a:txBody>
                    <a:bodyPr/>
                    <a:lstStyle/>
                    <a:p>
                      <a:pPr marL="0" lvl="0" indent="0" algn="l" rtl="0">
                        <a:spcBef>
                          <a:spcPts val="0"/>
                        </a:spcBef>
                        <a:spcAft>
                          <a:spcPts val="0"/>
                        </a:spcAft>
                        <a:buNone/>
                      </a:pPr>
                      <a:r>
                        <a:rPr lang="en" sz="800"/>
                        <a:t>News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600" b="1">
                          <a:solidFill>
                            <a:srgbClr val="FFFFFF"/>
                          </a:solidFill>
                        </a:rPr>
                        <a:t>Lorem ipsum dolor sit amet, consectetur adipiscing elit, sed do eiusmod tempor incididunt ut labore et dolore magna aliqua. </a:t>
                      </a:r>
                      <a:br>
                        <a:rPr lang="en" sz="600" b="1">
                          <a:solidFill>
                            <a:srgbClr val="FFFFFF"/>
                          </a:solidFill>
                        </a:rPr>
                      </a:br>
                      <a:r>
                        <a:rPr lang="en" sz="600" b="1">
                          <a:solidFill>
                            <a:srgbClr val="FFFFFF"/>
                          </a:solidFill>
                        </a:rPr>
                        <a:t>Ut enim ad minim veniam, quis nostrud exercitation ullamco laboris nisi ut aliquip ex ea commodo consequat</a:t>
                      </a:r>
                      <a:endParaRPr b="1">
                        <a:solidFill>
                          <a:srgbClr val="FFFFFF"/>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r>
                        <a:rPr lang="en" sz="600">
                          <a:solidFill>
                            <a:schemeClr val="dk1"/>
                          </a:solidFill>
                        </a:rPr>
                        <a:t>Lorem ipsum dolor sit amet, consectetur adipiscing elit. A  laboris nisi ut aliquip ex ea commodo cons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2" gridSpan="5">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666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8">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80925">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marL="0" lvl="0" indent="0" algn="ctr" rtl="0">
                        <a:spcBef>
                          <a:spcPts val="0"/>
                        </a:spcBef>
                        <a:spcAft>
                          <a:spcPts val="0"/>
                        </a:spcAft>
                        <a:buNone/>
                      </a:pPr>
                      <a:endParaRPr sz="600">
                        <a:solidFill>
                          <a:srgbClr val="FFFFFF"/>
                        </a:solidFill>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43434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t="826" b="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t="7440" b="7431"/>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l="5555" r="5555"/>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6464250" cy="3713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23" name="Google Shape;1323;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Tools for Sketches / Grid Creation</a:t>
            </a:r>
            <a:endParaRPr/>
          </a:p>
        </p:txBody>
      </p:sp>
      <p:sp>
        <p:nvSpPr>
          <p:cNvPr id="1329" name="Google Shape;1329;p91"/>
          <p:cNvSpPr txBox="1">
            <a:spLocks noGrp="1"/>
          </p:cNvSpPr>
          <p:nvPr>
            <p:ph type="body" idx="3"/>
          </p:nvPr>
        </p:nvSpPr>
        <p:spPr>
          <a:xfrm>
            <a:off x="175" y="839200"/>
            <a:ext cx="9144000" cy="4067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2040"/>
              <a:buFont typeface="Arial"/>
              <a:buNone/>
            </a:pPr>
            <a:r>
              <a:rPr lang="en" b="1" dirty="0"/>
              <a:t>Wireframing Tools:</a:t>
            </a:r>
            <a:endParaRPr b="1" dirty="0"/>
          </a:p>
          <a:p>
            <a:pPr marL="257175" lvl="0" indent="-168275" algn="l" rtl="0">
              <a:spcBef>
                <a:spcPts val="600"/>
              </a:spcBef>
              <a:spcAft>
                <a:spcPts val="0"/>
              </a:spcAft>
              <a:buSzPts val="1400"/>
              <a:buChar char="•"/>
            </a:pPr>
            <a:r>
              <a:rPr lang="en" dirty="0" err="1"/>
              <a:t>Balsamiq</a:t>
            </a:r>
            <a:r>
              <a:rPr lang="en" dirty="0"/>
              <a:t>***: </a:t>
            </a:r>
            <a:r>
              <a:rPr lang="en" u="sng" dirty="0">
                <a:solidFill>
                  <a:schemeClr val="hlink"/>
                </a:solidFill>
                <a:hlinkClick r:id="rId3"/>
              </a:rPr>
              <a:t>https://balsamiq.com/</a:t>
            </a:r>
            <a:r>
              <a:rPr lang="en" dirty="0"/>
              <a:t> </a:t>
            </a:r>
            <a:endParaRPr dirty="0"/>
          </a:p>
          <a:p>
            <a:pPr marL="257175" lvl="0" indent="-168275" algn="l" rtl="0">
              <a:spcBef>
                <a:spcPts val="600"/>
              </a:spcBef>
              <a:spcAft>
                <a:spcPts val="0"/>
              </a:spcAft>
              <a:buSzPts val="1400"/>
              <a:buChar char="•"/>
            </a:pPr>
            <a:r>
              <a:rPr lang="en" dirty="0" err="1"/>
              <a:t>Framebox</a:t>
            </a:r>
            <a:r>
              <a:rPr lang="en" dirty="0"/>
              <a:t>: </a:t>
            </a:r>
            <a:r>
              <a:rPr lang="en" u="sng" dirty="0">
                <a:solidFill>
                  <a:schemeClr val="hlink"/>
                </a:solidFill>
                <a:hlinkClick r:id="rId4"/>
              </a:rPr>
              <a:t>http://framebox.org/</a:t>
            </a:r>
            <a:r>
              <a:rPr lang="en" dirty="0"/>
              <a:t> </a:t>
            </a:r>
            <a:endParaRPr dirty="0"/>
          </a:p>
          <a:p>
            <a:pPr marL="257175" lvl="0" indent="-168275" algn="l" rtl="0">
              <a:spcBef>
                <a:spcPts val="600"/>
              </a:spcBef>
              <a:spcAft>
                <a:spcPts val="0"/>
              </a:spcAft>
              <a:buSzPts val="1400"/>
              <a:buChar char="•"/>
            </a:pPr>
            <a:r>
              <a:rPr lang="en" dirty="0"/>
              <a:t>Pen and paper: your notebook</a:t>
            </a:r>
            <a:endParaRPr dirty="0"/>
          </a:p>
          <a:p>
            <a:pPr marL="0" lvl="0" indent="0" algn="l" rtl="0">
              <a:spcBef>
                <a:spcPts val="600"/>
              </a:spcBef>
              <a:spcAft>
                <a:spcPts val="0"/>
              </a:spcAft>
              <a:buClr>
                <a:schemeClr val="dk1"/>
              </a:buClr>
              <a:buSzPts val="2040"/>
              <a:buFont typeface="Arial"/>
              <a:buNone/>
            </a:pPr>
            <a:endParaRPr dirty="0"/>
          </a:p>
          <a:p>
            <a:pPr marL="0" lvl="0" indent="0" algn="l" rtl="0">
              <a:spcBef>
                <a:spcPts val="600"/>
              </a:spcBef>
              <a:spcAft>
                <a:spcPts val="0"/>
              </a:spcAft>
              <a:buClr>
                <a:schemeClr val="dk1"/>
              </a:buClr>
              <a:buSzPts val="2040"/>
              <a:buFont typeface="Arial"/>
              <a:buNone/>
            </a:pPr>
            <a:r>
              <a:rPr lang="en" b="1" dirty="0"/>
              <a:t>Grids for Photoshop / Illustrator:</a:t>
            </a:r>
            <a:endParaRPr b="1" dirty="0"/>
          </a:p>
          <a:p>
            <a:pPr marL="257175" lvl="0" indent="-168275" algn="l" rtl="0">
              <a:spcBef>
                <a:spcPts val="600"/>
              </a:spcBef>
              <a:spcAft>
                <a:spcPts val="0"/>
              </a:spcAft>
              <a:buSzPts val="1400"/>
              <a:buChar char="•"/>
            </a:pPr>
            <a:r>
              <a:rPr lang="en" dirty="0"/>
              <a:t>960 GS: </a:t>
            </a:r>
            <a:r>
              <a:rPr lang="en" u="sng" dirty="0">
                <a:solidFill>
                  <a:schemeClr val="hlink"/>
                </a:solidFill>
                <a:hlinkClick r:id="rId5"/>
              </a:rPr>
              <a:t>http://960.gs/</a:t>
            </a:r>
            <a:endParaRPr dirty="0"/>
          </a:p>
          <a:p>
            <a:pPr marL="257175" lvl="0" indent="-168275" algn="l" rtl="0">
              <a:spcBef>
                <a:spcPts val="600"/>
              </a:spcBef>
              <a:spcAft>
                <a:spcPts val="0"/>
              </a:spcAft>
              <a:buSzPts val="1400"/>
              <a:buChar char="•"/>
            </a:pPr>
            <a:r>
              <a:rPr lang="en" dirty="0" err="1"/>
              <a:t>GuideGuide</a:t>
            </a:r>
            <a:r>
              <a:rPr lang="en" dirty="0"/>
              <a:t>: </a:t>
            </a:r>
            <a:r>
              <a:rPr lang="en" u="sng" dirty="0">
                <a:solidFill>
                  <a:schemeClr val="hlink"/>
                </a:solidFill>
                <a:hlinkClick r:id="rId6"/>
              </a:rPr>
              <a:t>https://guideguide.me/</a:t>
            </a:r>
            <a:r>
              <a:rPr lang="en" dirty="0"/>
              <a:t> </a:t>
            </a:r>
            <a:endParaRPr dirty="0"/>
          </a:p>
          <a:p>
            <a:pPr marL="0" lvl="0" indent="0" algn="l" rtl="0">
              <a:spcBef>
                <a:spcPts val="600"/>
              </a:spcBef>
              <a:spcAft>
                <a:spcPts val="0"/>
              </a:spcAft>
              <a:buClr>
                <a:schemeClr val="dk1"/>
              </a:buClr>
              <a:buSzPts val="2040"/>
              <a:buFont typeface="Arial"/>
              <a:buNone/>
            </a:pPr>
            <a:endParaRPr dirty="0"/>
          </a:p>
          <a:p>
            <a:pPr marL="0" lvl="0" indent="0" algn="l" rtl="0">
              <a:spcBef>
                <a:spcPts val="600"/>
              </a:spcBef>
              <a:spcAft>
                <a:spcPts val="0"/>
              </a:spcAft>
              <a:buClr>
                <a:schemeClr val="dk1"/>
              </a:buClr>
              <a:buSzPts val="2040"/>
              <a:buFont typeface="Arial"/>
              <a:buNone/>
            </a:pPr>
            <a:r>
              <a:rPr lang="en" b="1" dirty="0"/>
              <a:t>Designing with Grids Guides: </a:t>
            </a:r>
            <a:endParaRPr b="1" dirty="0"/>
          </a:p>
          <a:p>
            <a:pPr marL="257175" lvl="0" indent="-168275" algn="l" rtl="0">
              <a:spcBef>
                <a:spcPts val="600"/>
              </a:spcBef>
              <a:spcAft>
                <a:spcPts val="0"/>
              </a:spcAft>
              <a:buSzPts val="1400"/>
              <a:buChar char="•"/>
            </a:pPr>
            <a:r>
              <a:rPr lang="en" dirty="0"/>
              <a:t>960 Grid System Made Easy: </a:t>
            </a:r>
            <a:r>
              <a:rPr lang="en" u="sng" dirty="0">
                <a:solidFill>
                  <a:schemeClr val="hlink"/>
                </a:solidFill>
                <a:hlinkClick r:id="rId7"/>
              </a:rPr>
              <a:t>http://bit.ly/1sjYaFC</a:t>
            </a:r>
            <a:r>
              <a:rPr lang="en" dirty="0"/>
              <a:t> </a:t>
            </a:r>
            <a:endParaRPr dirty="0"/>
          </a:p>
          <a:p>
            <a:pPr marL="257175" lvl="0" indent="-168275" algn="l" rtl="0">
              <a:spcBef>
                <a:spcPts val="600"/>
              </a:spcBef>
              <a:spcAft>
                <a:spcPts val="0"/>
              </a:spcAft>
              <a:buSzPts val="1400"/>
              <a:buChar char="•"/>
            </a:pPr>
            <a:r>
              <a:rPr lang="en" dirty="0"/>
              <a:t>Design by Grid: </a:t>
            </a:r>
            <a:r>
              <a:rPr lang="en" u="sng" dirty="0">
                <a:solidFill>
                  <a:schemeClr val="hlink"/>
                </a:solidFill>
                <a:hlinkClick r:id="rId8"/>
              </a:rPr>
              <a:t>http://www.designbygrid.com/</a:t>
            </a:r>
            <a:endParaRPr dirty="0"/>
          </a:p>
          <a:p>
            <a:pPr marL="257175" lvl="0" indent="-168275" algn="l" rtl="0">
              <a:spcBef>
                <a:spcPts val="600"/>
              </a:spcBef>
              <a:spcAft>
                <a:spcPts val="0"/>
              </a:spcAft>
              <a:buSzPts val="1400"/>
              <a:buChar char="•"/>
            </a:pPr>
            <a:r>
              <a:rPr lang="en" dirty="0"/>
              <a:t>Designing with Grid-Based Approach: </a:t>
            </a:r>
            <a:r>
              <a:rPr lang="en" u="sng" dirty="0">
                <a:solidFill>
                  <a:schemeClr val="hlink"/>
                </a:solidFill>
                <a:hlinkClick r:id="rId9"/>
              </a:rPr>
              <a:t>http://bit.ly/1CM4Hzo</a:t>
            </a:r>
            <a:r>
              <a:rPr lang="en" dirty="0"/>
              <a:t> </a:t>
            </a:r>
            <a:endParaRPr dirty="0"/>
          </a:p>
          <a:p>
            <a:pPr marL="0" lvl="0" indent="0" algn="l" rtl="0">
              <a:spcBef>
                <a:spcPts val="600"/>
              </a:spcBef>
              <a:spcAft>
                <a:spcPts val="600"/>
              </a:spcAft>
              <a:buNone/>
            </a:pPr>
            <a:endParaRPr dirty="0"/>
          </a:p>
        </p:txBody>
      </p:sp>
      <p:sp>
        <p:nvSpPr>
          <p:cNvPr id="1330" name="Google Shape;133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9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Rows and Columns Workshop</a:t>
            </a:r>
            <a:endParaRPr/>
          </a:p>
        </p:txBody>
      </p:sp>
      <p:sp>
        <p:nvSpPr>
          <p:cNvPr id="1336" name="Google Shape;1336;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Fundamentally, Web Design = Wireframes</a:t>
            </a:r>
            <a:endParaRPr/>
          </a:p>
          <a:p>
            <a:pPr marL="0" lvl="0" indent="0" algn="l" rtl="0">
              <a:spcBef>
                <a:spcPts val="0"/>
              </a:spcBef>
              <a:spcAft>
                <a:spcPts val="0"/>
              </a:spcAft>
              <a:buNone/>
            </a:pPr>
            <a:endParaRPr/>
          </a:p>
        </p:txBody>
      </p:sp>
      <p:graphicFrame>
        <p:nvGraphicFramePr>
          <p:cNvPr id="1342" name="Google Shape;1342;p93"/>
          <p:cNvGraphicFramePr/>
          <p:nvPr/>
        </p:nvGraphicFramePr>
        <p:xfrm>
          <a:off x="1339875" y="1172200"/>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graphicFrame>
        <p:nvGraphicFramePr>
          <p:cNvPr id="1352" name="Google Shape;1352;p94"/>
          <p:cNvGraphicFramePr/>
          <p:nvPr/>
        </p:nvGraphicFramePr>
        <p:xfrm>
          <a:off x="1339875" y="1096000"/>
          <a:ext cx="6464250" cy="37242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53" name="Google Shape;1353;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 Do You See?</a:t>
            </a:r>
            <a:endParaRPr/>
          </a:p>
        </p:txBody>
      </p:sp>
      <p:sp>
        <p:nvSpPr>
          <p:cNvPr id="1354" name="Google Shape;13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graphicFrame>
        <p:nvGraphicFramePr>
          <p:cNvPr id="1359" name="Google Shape;1359;p95"/>
          <p:cNvGraphicFramePr/>
          <p:nvPr/>
        </p:nvGraphicFramePr>
        <p:xfrm>
          <a:off x="1339875" y="1096000"/>
          <a:ext cx="6464250" cy="37242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graphicFrame>
        <p:nvGraphicFramePr>
          <p:cNvPr id="1360" name="Google Shape;1360;p95"/>
          <p:cNvGraphicFramePr/>
          <p:nvPr/>
        </p:nvGraphicFramePr>
        <p:xfrm>
          <a:off x="1339875" y="1096000"/>
          <a:ext cx="6464250" cy="37242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61" name="Google Shape;1361;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6464250" cy="37242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0" name="Google Shape;1370;p96"/>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aphicFrame>
        <p:nvGraphicFramePr>
          <p:cNvPr id="1376" name="Google Shape;1376;p97"/>
          <p:cNvGraphicFramePr/>
          <p:nvPr/>
        </p:nvGraphicFramePr>
        <p:xfrm>
          <a:off x="1339875" y="1096000"/>
          <a:ext cx="6464250" cy="37242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7" name="Google Shape;1377;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sp>
        <p:nvSpPr>
          <p:cNvPr id="1378" name="Google Shape;137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384" name="Google Shape;1384;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make it more challenging.</a:t>
            </a:r>
            <a:endParaRPr/>
          </a:p>
        </p:txBody>
      </p:sp>
      <p:sp>
        <p:nvSpPr>
          <p:cNvPr id="1386" name="Google Shape;138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pic>
        <p:nvPicPr>
          <p:cNvPr id="6" name="Picture 5">
            <a:extLst>
              <a:ext uri="{FF2B5EF4-FFF2-40B4-BE49-F238E27FC236}">
                <a16:creationId xmlns:a16="http://schemas.microsoft.com/office/drawing/2014/main" id="{80123A74-BD7E-FB43-AD6C-1724AC0D573D}"/>
              </a:ext>
            </a:extLst>
          </p:cNvPr>
          <p:cNvPicPr>
            <a:picLocks noChangeAspect="1"/>
          </p:cNvPicPr>
          <p:nvPr/>
        </p:nvPicPr>
        <p:blipFill>
          <a:blip r:embed="rId3"/>
          <a:stretch>
            <a:fillRect/>
          </a:stretch>
        </p:blipFill>
        <p:spPr>
          <a:xfrm>
            <a:off x="2032000" y="1570237"/>
            <a:ext cx="5080000" cy="2857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6464250" cy="3617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chemeClr val="dk1"/>
                        </a:buClr>
                        <a:buSzPts val="1100"/>
                        <a:buFont typeface="Arial"/>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6464250" cy="3617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6464250" cy="3617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1411" name="Google Shape;1411;p100"/>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6464250" cy="3617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1"/>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37" name="Google Shape;1437;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for another…</a:t>
            </a:r>
            <a:endParaRPr/>
          </a:p>
        </p:txBody>
      </p:sp>
      <p:sp>
        <p:nvSpPr>
          <p:cNvPr id="1439" name="Google Shape;1439;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pic>
        <p:nvPicPr>
          <p:cNvPr id="4" name="Picture 3">
            <a:extLst>
              <a:ext uri="{FF2B5EF4-FFF2-40B4-BE49-F238E27FC236}">
                <a16:creationId xmlns:a16="http://schemas.microsoft.com/office/drawing/2014/main" id="{90090C39-FB79-9349-9266-8A6E7C7B0438}"/>
              </a:ext>
            </a:extLst>
          </p:cNvPr>
          <p:cNvPicPr>
            <a:picLocks noChangeAspect="1"/>
          </p:cNvPicPr>
          <p:nvPr/>
        </p:nvPicPr>
        <p:blipFill>
          <a:blip r:embed="rId3"/>
          <a:stretch>
            <a:fillRect/>
          </a:stretch>
        </p:blipFill>
        <p:spPr>
          <a:xfrm>
            <a:off x="2794000" y="1521883"/>
            <a:ext cx="3556000" cy="2540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rowSpan="3"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4101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rowSpan="2"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7"/>
                  </a:ext>
                </a:extLst>
              </a:tr>
              <a:tr h="3650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2" name="Google Shape;1462;p104"/>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dirty="0">
                <a:latin typeface="Roboto"/>
                <a:ea typeface="Roboto"/>
                <a:cs typeface="Roboto"/>
                <a:sym typeface="Roboto"/>
              </a:rPr>
              <a:t>1</a:t>
            </a:r>
            <a:endParaRPr b="1" dirty="0">
              <a:latin typeface="Roboto"/>
              <a:ea typeface="Roboto"/>
              <a:cs typeface="Roboto"/>
              <a:sym typeface="Roboto"/>
            </a:endParaRPr>
          </a:p>
          <a:p>
            <a:pPr marL="0" lvl="0" indent="0" algn="r" rtl="0">
              <a:spcBef>
                <a:spcPts val="0"/>
              </a:spcBef>
              <a:spcAft>
                <a:spcPts val="0"/>
              </a:spcAft>
              <a:buNone/>
            </a:pPr>
            <a:endParaRPr b="1" dirty="0">
              <a:latin typeface="Roboto"/>
              <a:ea typeface="Roboto"/>
              <a:cs typeface="Roboto"/>
              <a:sym typeface="Roboto"/>
            </a:endParaRPr>
          </a:p>
          <a:p>
            <a:pPr marL="0" lvl="0" indent="0" algn="r" rtl="0">
              <a:spcBef>
                <a:spcPts val="0"/>
              </a:spcBef>
              <a:spcAft>
                <a:spcPts val="0"/>
              </a:spcAft>
              <a:buNone/>
            </a:pPr>
            <a:endParaRPr b="1" dirty="0">
              <a:latin typeface="Roboto"/>
              <a:ea typeface="Roboto"/>
              <a:cs typeface="Roboto"/>
              <a:sym typeface="Roboto"/>
            </a:endParaRPr>
          </a:p>
          <a:p>
            <a:pPr marL="0" lvl="0" indent="0" algn="r" rtl="0">
              <a:spcBef>
                <a:spcPts val="0"/>
              </a:spcBef>
              <a:spcAft>
                <a:spcPts val="0"/>
              </a:spcAft>
              <a:buNone/>
            </a:pPr>
            <a:endParaRPr b="1" dirty="0">
              <a:latin typeface="Roboto"/>
              <a:ea typeface="Roboto"/>
              <a:cs typeface="Roboto"/>
              <a:sym typeface="Roboto"/>
            </a:endParaRPr>
          </a:p>
          <a:p>
            <a:pPr marL="0" lvl="0" indent="0" algn="r" rtl="0">
              <a:spcBef>
                <a:spcPts val="0"/>
              </a:spcBef>
              <a:spcAft>
                <a:spcPts val="0"/>
              </a:spcAft>
              <a:buNone/>
            </a:pPr>
            <a:endParaRPr b="1" dirty="0">
              <a:latin typeface="Roboto"/>
              <a:ea typeface="Roboto"/>
              <a:cs typeface="Roboto"/>
              <a:sym typeface="Roboto"/>
            </a:endParaRPr>
          </a:p>
          <a:p>
            <a:pPr marL="0" lvl="0" indent="0" algn="r" rtl="0">
              <a:spcBef>
                <a:spcPts val="0"/>
              </a:spcBef>
              <a:spcAft>
                <a:spcPts val="0"/>
              </a:spcAft>
              <a:buNone/>
            </a:pPr>
            <a:endParaRPr b="1" dirty="0">
              <a:latin typeface="Roboto"/>
              <a:ea typeface="Roboto"/>
              <a:cs typeface="Roboto"/>
              <a:sym typeface="Roboto"/>
            </a:endParaRPr>
          </a:p>
          <a:p>
            <a:pPr marL="0" lvl="0" indent="0" algn="r" rtl="0">
              <a:spcBef>
                <a:spcPts val="0"/>
              </a:spcBef>
              <a:spcAft>
                <a:spcPts val="0"/>
              </a:spcAft>
              <a:buNone/>
            </a:pPr>
            <a:r>
              <a:rPr lang="en" b="1" dirty="0">
                <a:latin typeface="Roboto"/>
                <a:ea typeface="Roboto"/>
                <a:cs typeface="Roboto"/>
                <a:sym typeface="Roboto"/>
              </a:rPr>
              <a:t>1</a:t>
            </a:r>
            <a:endParaRPr b="1" dirty="0">
              <a:latin typeface="Roboto"/>
              <a:ea typeface="Roboto"/>
              <a:cs typeface="Roboto"/>
              <a:sym typeface="Roboto"/>
            </a:endParaRPr>
          </a:p>
          <a:p>
            <a:pPr marL="0" lvl="0" indent="0" algn="r" rtl="0">
              <a:spcBef>
                <a:spcPts val="0"/>
              </a:spcBef>
              <a:spcAft>
                <a:spcPts val="0"/>
              </a:spcAft>
              <a:buNone/>
            </a:pPr>
            <a:endParaRPr b="1" dirty="0">
              <a:solidFill>
                <a:schemeClr val="dk1"/>
              </a:solidFill>
              <a:latin typeface="Roboto"/>
              <a:ea typeface="Roboto"/>
              <a:cs typeface="Roboto"/>
              <a:sym typeface="Roboto"/>
            </a:endParaRPr>
          </a:p>
          <a:p>
            <a:pPr marL="0" lvl="0" indent="0" algn="r" rtl="0">
              <a:spcBef>
                <a:spcPts val="0"/>
              </a:spcBef>
              <a:spcAft>
                <a:spcPts val="0"/>
              </a:spcAft>
              <a:buNone/>
            </a:pPr>
            <a:endParaRPr b="1" dirty="0">
              <a:solidFill>
                <a:schemeClr val="dk1"/>
              </a:solidFill>
              <a:latin typeface="Roboto"/>
              <a:ea typeface="Roboto"/>
              <a:cs typeface="Roboto"/>
              <a:sym typeface="Roboto"/>
            </a:endParaRPr>
          </a:p>
          <a:p>
            <a:pPr marL="0" lvl="0" indent="0" algn="l" rtl="0">
              <a:spcBef>
                <a:spcPts val="0"/>
              </a:spcBef>
              <a:spcAft>
                <a:spcPts val="0"/>
              </a:spcAft>
              <a:buNone/>
            </a:pPr>
            <a:endParaRPr b="1" dirty="0">
              <a:solidFill>
                <a:schemeClr val="dk1"/>
              </a:solidFill>
              <a:latin typeface="Roboto"/>
              <a:ea typeface="Roboto"/>
              <a:cs typeface="Roboto"/>
              <a:sym typeface="Roboto"/>
            </a:endParaRPr>
          </a:p>
          <a:p>
            <a:pPr marL="0" lvl="0" indent="0" algn="l" rtl="0">
              <a:spcBef>
                <a:spcPts val="0"/>
              </a:spcBef>
              <a:spcAft>
                <a:spcPts val="0"/>
              </a:spcAft>
              <a:buNone/>
            </a:pPr>
            <a:endParaRPr b="1" dirty="0">
              <a:solidFill>
                <a:schemeClr val="dk1"/>
              </a:solidFill>
              <a:latin typeface="Roboto"/>
              <a:ea typeface="Roboto"/>
              <a:cs typeface="Roboto"/>
              <a:sym typeface="Roboto"/>
            </a:endParaRPr>
          </a:p>
          <a:p>
            <a:pPr marL="0" lvl="0" indent="0" algn="l" rtl="0">
              <a:spcBef>
                <a:spcPts val="0"/>
              </a:spcBef>
              <a:spcAft>
                <a:spcPts val="0"/>
              </a:spcAft>
              <a:buNone/>
            </a:pPr>
            <a:endParaRPr b="1" dirty="0">
              <a:solidFill>
                <a:schemeClr val="dk1"/>
              </a:solidFill>
              <a:latin typeface="Roboto"/>
              <a:ea typeface="Roboto"/>
              <a:cs typeface="Roboto"/>
              <a:sym typeface="Roboto"/>
            </a:endParaRPr>
          </a:p>
          <a:p>
            <a:pPr marL="0" lvl="0" indent="0" algn="r" rtl="0">
              <a:spcBef>
                <a:spcPts val="0"/>
              </a:spcBef>
              <a:spcAft>
                <a:spcPts val="0"/>
              </a:spcAft>
              <a:buNone/>
            </a:pPr>
            <a:r>
              <a:rPr lang="en" b="1" dirty="0">
                <a:solidFill>
                  <a:schemeClr val="dk1"/>
                </a:solidFill>
                <a:latin typeface="Roboto"/>
                <a:ea typeface="Roboto"/>
                <a:cs typeface="Roboto"/>
                <a:sym typeface="Roboto"/>
              </a:rPr>
              <a:t>1</a:t>
            </a:r>
            <a:endParaRPr b="1" dirty="0">
              <a:solidFill>
                <a:schemeClr val="dk1"/>
              </a:solidFill>
              <a:latin typeface="Roboto"/>
              <a:ea typeface="Roboto"/>
              <a:cs typeface="Roboto"/>
              <a:sym typeface="Roboto"/>
            </a:endParaRPr>
          </a:p>
          <a:p>
            <a:pPr marL="0" lvl="0" indent="0" algn="r" rtl="0">
              <a:spcBef>
                <a:spcPts val="0"/>
              </a:spcBef>
              <a:spcAft>
                <a:spcPts val="0"/>
              </a:spcAft>
              <a:buNone/>
            </a:pPr>
            <a:endParaRPr b="1" dirty="0">
              <a:solidFill>
                <a:schemeClr val="dk1"/>
              </a:solidFill>
              <a:latin typeface="Roboto"/>
              <a:ea typeface="Roboto"/>
              <a:cs typeface="Roboto"/>
              <a:sym typeface="Roboto"/>
            </a:endParaRPr>
          </a:p>
          <a:p>
            <a:pPr marL="0" lvl="0" indent="0" algn="ctr" rtl="0">
              <a:spcBef>
                <a:spcPts val="0"/>
              </a:spcBef>
              <a:spcAft>
                <a:spcPts val="0"/>
              </a:spcAft>
              <a:buNone/>
            </a:pPr>
            <a:endParaRPr b="1" dirty="0">
              <a:solidFill>
                <a:schemeClr val="dk1"/>
              </a:solidFill>
              <a:latin typeface="Roboto"/>
              <a:ea typeface="Roboto"/>
              <a:cs typeface="Roboto"/>
              <a:sym typeface="Roboto"/>
            </a:endParaRPr>
          </a:p>
          <a:p>
            <a:pPr marL="0" lvl="0" indent="0" algn="r" rtl="0">
              <a:spcBef>
                <a:spcPts val="0"/>
              </a:spcBef>
              <a:spcAft>
                <a:spcPts val="0"/>
              </a:spcAft>
              <a:buNone/>
            </a:pPr>
            <a:r>
              <a:rPr lang="en" b="1" dirty="0">
                <a:solidFill>
                  <a:schemeClr val="dk1"/>
                </a:solidFill>
                <a:latin typeface="Roboto"/>
                <a:ea typeface="Roboto"/>
                <a:cs typeface="Roboto"/>
                <a:sym typeface="Roboto"/>
              </a:rPr>
              <a:t>1</a:t>
            </a:r>
            <a:endParaRPr b="1" dirty="0">
              <a:solidFill>
                <a:schemeClr val="dk1"/>
              </a:solidFill>
              <a:latin typeface="Roboto"/>
              <a:ea typeface="Roboto"/>
              <a:cs typeface="Roboto"/>
              <a:sym typeface="Roboto"/>
            </a:endParaRPr>
          </a:p>
        </p:txBody>
      </p:sp>
      <p:sp>
        <p:nvSpPr>
          <p:cNvPr id="1463" name="Google Shape;1463;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graphicFrame>
        <p:nvGraphicFramePr>
          <p:cNvPr id="1468" name="Google Shape;1468;p105"/>
          <p:cNvGraphicFramePr/>
          <p:nvPr/>
        </p:nvGraphicFramePr>
        <p:xfrm>
          <a:off x="1339875" y="1172200"/>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9" name="Google Shape;1469;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3</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487" name="Google Shape;1487;p106"/>
          <p:cNvGraphicFramePr/>
          <p:nvPr/>
        </p:nvGraphicFramePr>
        <p:xfrm>
          <a:off x="1339875" y="1172200"/>
          <a:ext cx="6464250" cy="36159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98" name="Google Shape;1498;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final one is tricky.</a:t>
            </a:r>
            <a:endParaRPr/>
          </a:p>
        </p:txBody>
      </p:sp>
      <p:sp>
        <p:nvSpPr>
          <p:cNvPr id="1500" name="Google Shape;1500;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pic>
        <p:nvPicPr>
          <p:cNvPr id="3" name="Picture 2">
            <a:extLst>
              <a:ext uri="{FF2B5EF4-FFF2-40B4-BE49-F238E27FC236}">
                <a16:creationId xmlns:a16="http://schemas.microsoft.com/office/drawing/2014/main" id="{62CE1673-E059-1042-B84A-C5C02937C58B}"/>
              </a:ext>
            </a:extLst>
          </p:cNvPr>
          <p:cNvPicPr>
            <a:picLocks noChangeAspect="1"/>
          </p:cNvPicPr>
          <p:nvPr/>
        </p:nvPicPr>
        <p:blipFill>
          <a:blip r:embed="rId3"/>
          <a:stretch>
            <a:fillRect/>
          </a:stretch>
        </p:blipFill>
        <p:spPr>
          <a:xfrm>
            <a:off x="1397000" y="1208287"/>
            <a:ext cx="6350000" cy="3581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514" name="Google Shape;1514;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Didn’t quite work, right? For this one, we need </a:t>
            </a:r>
            <a:r>
              <a:rPr lang="en" b="1"/>
              <a:t>sub-rows</a:t>
            </a:r>
            <a:r>
              <a:rPr lang="en"/>
              <a:t> and </a:t>
            </a:r>
            <a:r>
              <a:rPr lang="en" b="1"/>
              <a:t>sub-columns.</a:t>
            </a:r>
            <a:endParaRPr/>
          </a:p>
        </p:txBody>
      </p:sp>
      <p:sp>
        <p:nvSpPr>
          <p:cNvPr id="1516" name="Google Shape;1516;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pic>
        <p:nvPicPr>
          <p:cNvPr id="3" name="Picture 2">
            <a:extLst>
              <a:ext uri="{FF2B5EF4-FFF2-40B4-BE49-F238E27FC236}">
                <a16:creationId xmlns:a16="http://schemas.microsoft.com/office/drawing/2014/main" id="{10E7AC5B-C31E-014D-9BCB-3345C8903E9B}"/>
              </a:ext>
            </a:extLst>
          </p:cNvPr>
          <p:cNvPicPr>
            <a:picLocks noChangeAspect="1"/>
          </p:cNvPicPr>
          <p:nvPr/>
        </p:nvPicPr>
        <p:blipFill>
          <a:blip r:embed="rId3"/>
          <a:stretch>
            <a:fillRect/>
          </a:stretch>
        </p:blipFill>
        <p:spPr>
          <a:xfrm>
            <a:off x="1409700" y="1183050"/>
            <a:ext cx="6324600" cy="3530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oboto"/>
                <a:ea typeface="Roboto"/>
                <a:cs typeface="Roboto"/>
                <a:sym typeface="Roboto"/>
              </a:rPr>
              <a:t>It’s all going to be okay!</a:t>
            </a:r>
            <a:endParaRPr sz="2400" b="1">
              <a:latin typeface="Roboto"/>
              <a:ea typeface="Roboto"/>
              <a:cs typeface="Roboto"/>
              <a:sym typeface="Roboto"/>
            </a:endParaRPr>
          </a:p>
        </p:txBody>
      </p:sp>
      <p:sp>
        <p:nvSpPr>
          <p:cNvPr id="1074" name="Google Shape;1074;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6464250" cy="3827325"/>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rowSpan="5"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5834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81012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ctr"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sp>
        <p:nvSpPr>
          <p:cNvPr id="1525" name="Google Shape;1525;p110"/>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r>
              <a:rPr lang="en" b="1">
                <a:solidFill>
                  <a:schemeClr val="dk1"/>
                </a:solidFill>
                <a:latin typeface="Roboto"/>
                <a:ea typeface="Roboto"/>
                <a:cs typeface="Roboto"/>
                <a:sym typeface="Roboto"/>
              </a:rPr>
              <a:t>*</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 </a:t>
            </a:r>
            <a:r>
              <a:rPr lang="en">
                <a:solidFill>
                  <a:srgbClr val="FF00FF"/>
                </a:solidFill>
              </a:rPr>
              <a:t>Different for each row </a:t>
            </a:r>
            <a:endParaRPr>
              <a:solidFill>
                <a:srgbClr val="FF00FF"/>
              </a:solidFill>
            </a:endParaRPr>
          </a:p>
        </p:txBody>
      </p:sp>
      <p:graphicFrame>
        <p:nvGraphicFramePr>
          <p:cNvPr id="1532" name="Google Shape;1532;p111"/>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1"/>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Sub-Rows: Four</a:t>
            </a:r>
            <a:endParaRPr/>
          </a:p>
        </p:txBody>
      </p:sp>
      <p:graphicFrame>
        <p:nvGraphicFramePr>
          <p:cNvPr id="1545" name="Google Shape;1545;p112"/>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2"/>
          <p:cNvSpPr txBox="1"/>
          <p:nvPr/>
        </p:nvSpPr>
        <p:spPr>
          <a:xfrm>
            <a:off x="7875250" y="1423838"/>
            <a:ext cx="845700" cy="3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Sub-Columns: Two</a:t>
            </a:r>
            <a:endParaRPr/>
          </a:p>
        </p:txBody>
      </p:sp>
      <p:graphicFrame>
        <p:nvGraphicFramePr>
          <p:cNvPr id="1558" name="Google Shape;1558;p113"/>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568" name="Google Shape;1568;p114"/>
          <p:cNvGraphicFramePr/>
          <p:nvPr/>
        </p:nvGraphicFramePr>
        <p:xfrm>
          <a:off x="1339875" y="867400"/>
          <a:ext cx="6464250" cy="382732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15"/>
          <p:cNvSpPr txBox="1">
            <a:spLocks noGrp="1"/>
          </p:cNvSpPr>
          <p:nvPr>
            <p:ph type="title"/>
          </p:nvPr>
        </p:nvSpPr>
        <p:spPr>
          <a:xfrm>
            <a:off x="274350" y="58355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Made It!</a:t>
            </a:r>
            <a:endParaRPr/>
          </a:p>
        </p:txBody>
      </p:sp>
      <p:sp>
        <p:nvSpPr>
          <p:cNvPr id="1578" name="Google Shape;1578;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pic>
        <p:nvPicPr>
          <p:cNvPr id="3" name="Picture 2">
            <a:extLst>
              <a:ext uri="{FF2B5EF4-FFF2-40B4-BE49-F238E27FC236}">
                <a16:creationId xmlns:a16="http://schemas.microsoft.com/office/drawing/2014/main" id="{6F33CA55-3519-C647-8B4F-A2A41AA7E5FC}"/>
              </a:ext>
            </a:extLst>
          </p:cNvPr>
          <p:cNvPicPr>
            <a:picLocks noChangeAspect="1"/>
          </p:cNvPicPr>
          <p:nvPr/>
        </p:nvPicPr>
        <p:blipFill>
          <a:blip r:embed="rId3"/>
          <a:stretch>
            <a:fillRect/>
          </a:stretch>
        </p:blipFill>
        <p:spPr>
          <a:xfrm>
            <a:off x="3026034" y="1375850"/>
            <a:ext cx="3091932" cy="29421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Grid Design with Bootstrap</a:t>
            </a:r>
            <a:endParaRPr/>
          </a:p>
        </p:txBody>
      </p:sp>
      <p:sp>
        <p:nvSpPr>
          <p:cNvPr id="1584" name="Google Shape;1584;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1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Warning</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lang="en" b="1"/>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590" name="Google Shape;1590;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6464250" cy="36175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08" name="Google Shape;1608;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a:spLocks noGrp="1"/>
          </p:cNvSpPr>
          <p:nvPr>
            <p:ph type="body" idx="3"/>
          </p:nvPr>
        </p:nvSpPr>
        <p:spPr>
          <a:xfrm>
            <a:off x="-355600" y="1574774"/>
            <a:ext cx="3826933" cy="3046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b="1" dirty="0"/>
              <a:t>Example:   </a:t>
            </a:r>
            <a:endParaRPr b="1" dirty="0"/>
          </a:p>
          <a:p>
            <a:pPr marL="0" lvl="0" indent="0" algn="l" rtl="0">
              <a:lnSpc>
                <a:spcPct val="115000"/>
              </a:lnSpc>
              <a:spcBef>
                <a:spcPts val="800"/>
              </a:spcBef>
              <a:spcAft>
                <a:spcPts val="0"/>
              </a:spcAft>
              <a:buClr>
                <a:schemeClr val="dk1"/>
              </a:buClr>
              <a:buSzPts val="1100"/>
              <a:buFont typeface="Arial"/>
              <a:buNone/>
            </a:pPr>
            <a:r>
              <a:rPr lang="en" sz="2000" dirty="0">
                <a:latin typeface="Inconsolata"/>
                <a:ea typeface="Inconsolata"/>
                <a:cs typeface="Inconsolata"/>
                <a:sym typeface="Inconsolata"/>
              </a:rPr>
              <a:t>&lt;div class="col-md-12"&gt; </a:t>
            </a:r>
            <a:r>
              <a:rPr lang="en" sz="2000" dirty="0"/>
              <a:t>(Spans full width)</a:t>
            </a:r>
            <a:br>
              <a:rPr lang="en" sz="2000" dirty="0"/>
            </a:br>
            <a:r>
              <a:rPr lang="en" sz="2000" dirty="0"/>
              <a:t>                    </a:t>
            </a:r>
            <a:endParaRPr sz="2000" dirty="0"/>
          </a:p>
          <a:p>
            <a:pPr marL="0" lvl="0" indent="0" algn="l" rtl="0">
              <a:lnSpc>
                <a:spcPct val="115000"/>
              </a:lnSpc>
              <a:spcBef>
                <a:spcPts val="800"/>
              </a:spcBef>
              <a:spcAft>
                <a:spcPts val="0"/>
              </a:spcAft>
              <a:buClr>
                <a:schemeClr val="dk1"/>
              </a:buClr>
              <a:buSzPts val="1100"/>
              <a:buFont typeface="Arial"/>
              <a:buNone/>
            </a:pPr>
            <a:r>
              <a:rPr lang="en" sz="2000" dirty="0">
                <a:latin typeface="Inconsolata"/>
                <a:ea typeface="Inconsolata"/>
                <a:cs typeface="Inconsolata"/>
                <a:sym typeface="Inconsolata"/>
              </a:rPr>
              <a:t>&lt;div class="col-md-4"&gt; </a:t>
            </a:r>
            <a:br>
              <a:rPr lang="en" sz="2000" dirty="0">
                <a:latin typeface="Inconsolata"/>
                <a:ea typeface="Inconsolata"/>
                <a:cs typeface="Inconsolata"/>
                <a:sym typeface="Inconsolata"/>
              </a:rPr>
            </a:br>
            <a:r>
              <a:rPr lang="en" sz="2000" dirty="0"/>
              <a:t>(Spans 1/3 of full width)</a:t>
            </a:r>
            <a:endParaRPr sz="2000" dirty="0"/>
          </a:p>
          <a:p>
            <a:pPr marL="0" lvl="0" indent="0" algn="l" rtl="0">
              <a:lnSpc>
                <a:spcPct val="115000"/>
              </a:lnSpc>
              <a:spcBef>
                <a:spcPts val="800"/>
              </a:spcBef>
              <a:spcAft>
                <a:spcPts val="800"/>
              </a:spcAft>
              <a:buNone/>
            </a:pPr>
            <a:endParaRPr dirty="0"/>
          </a:p>
        </p:txBody>
      </p:sp>
      <p:graphicFrame>
        <p:nvGraphicFramePr>
          <p:cNvPr id="1610" name="Google Shape;1610;p119"/>
          <p:cNvGraphicFramePr/>
          <p:nvPr>
            <p:extLst>
              <p:ext uri="{D42A27DB-BD31-4B8C-83A1-F6EECF244321}">
                <p14:modId xmlns:p14="http://schemas.microsoft.com/office/powerpoint/2010/main" val="4183309973"/>
              </p:ext>
            </p:extLst>
          </p:nvPr>
        </p:nvGraphicFramePr>
        <p:xfrm>
          <a:off x="3013020" y="1523975"/>
          <a:ext cx="6070275" cy="2757365"/>
        </p:xfrm>
        <a:graphic>
          <a:graphicData uri="http://schemas.openxmlformats.org/drawingml/2006/table">
            <a:tbl>
              <a:tblPr>
                <a:noFill/>
                <a:tableStyleId>{A0268980-DE1B-41FB-BA4D-6212EF9D896B}</a:tableStyleId>
              </a:tblPr>
              <a:tblGrid>
                <a:gridCol w="263925">
                  <a:extLst>
                    <a:ext uri="{9D8B030D-6E8A-4147-A177-3AD203B41FA5}">
                      <a16:colId xmlns:a16="http://schemas.microsoft.com/office/drawing/2014/main" val="20000"/>
                    </a:ext>
                  </a:extLst>
                </a:gridCol>
                <a:gridCol w="263925">
                  <a:extLst>
                    <a:ext uri="{9D8B030D-6E8A-4147-A177-3AD203B41FA5}">
                      <a16:colId xmlns:a16="http://schemas.microsoft.com/office/drawing/2014/main" val="20001"/>
                    </a:ext>
                  </a:extLst>
                </a:gridCol>
                <a:gridCol w="263925">
                  <a:extLst>
                    <a:ext uri="{9D8B030D-6E8A-4147-A177-3AD203B41FA5}">
                      <a16:colId xmlns:a16="http://schemas.microsoft.com/office/drawing/2014/main" val="20002"/>
                    </a:ext>
                  </a:extLst>
                </a:gridCol>
                <a:gridCol w="263925">
                  <a:extLst>
                    <a:ext uri="{9D8B030D-6E8A-4147-A177-3AD203B41FA5}">
                      <a16:colId xmlns:a16="http://schemas.microsoft.com/office/drawing/2014/main" val="20003"/>
                    </a:ext>
                  </a:extLst>
                </a:gridCol>
                <a:gridCol w="263925">
                  <a:extLst>
                    <a:ext uri="{9D8B030D-6E8A-4147-A177-3AD203B41FA5}">
                      <a16:colId xmlns:a16="http://schemas.microsoft.com/office/drawing/2014/main" val="20004"/>
                    </a:ext>
                  </a:extLst>
                </a:gridCol>
                <a:gridCol w="263925">
                  <a:extLst>
                    <a:ext uri="{9D8B030D-6E8A-4147-A177-3AD203B41FA5}">
                      <a16:colId xmlns:a16="http://schemas.microsoft.com/office/drawing/2014/main" val="20005"/>
                    </a:ext>
                  </a:extLst>
                </a:gridCol>
                <a:gridCol w="263925">
                  <a:extLst>
                    <a:ext uri="{9D8B030D-6E8A-4147-A177-3AD203B41FA5}">
                      <a16:colId xmlns:a16="http://schemas.microsoft.com/office/drawing/2014/main" val="20006"/>
                    </a:ext>
                  </a:extLst>
                </a:gridCol>
                <a:gridCol w="263925">
                  <a:extLst>
                    <a:ext uri="{9D8B030D-6E8A-4147-A177-3AD203B41FA5}">
                      <a16:colId xmlns:a16="http://schemas.microsoft.com/office/drawing/2014/main" val="20007"/>
                    </a:ext>
                  </a:extLst>
                </a:gridCol>
                <a:gridCol w="263925">
                  <a:extLst>
                    <a:ext uri="{9D8B030D-6E8A-4147-A177-3AD203B41FA5}">
                      <a16:colId xmlns:a16="http://schemas.microsoft.com/office/drawing/2014/main" val="20008"/>
                    </a:ext>
                  </a:extLst>
                </a:gridCol>
                <a:gridCol w="263925">
                  <a:extLst>
                    <a:ext uri="{9D8B030D-6E8A-4147-A177-3AD203B41FA5}">
                      <a16:colId xmlns:a16="http://schemas.microsoft.com/office/drawing/2014/main" val="20009"/>
                    </a:ext>
                  </a:extLst>
                </a:gridCol>
                <a:gridCol w="263925">
                  <a:extLst>
                    <a:ext uri="{9D8B030D-6E8A-4147-A177-3AD203B41FA5}">
                      <a16:colId xmlns:a16="http://schemas.microsoft.com/office/drawing/2014/main" val="20010"/>
                    </a:ext>
                  </a:extLst>
                </a:gridCol>
                <a:gridCol w="263925">
                  <a:extLst>
                    <a:ext uri="{9D8B030D-6E8A-4147-A177-3AD203B41FA5}">
                      <a16:colId xmlns:a16="http://schemas.microsoft.com/office/drawing/2014/main" val="20011"/>
                    </a:ext>
                  </a:extLst>
                </a:gridCol>
                <a:gridCol w="263925">
                  <a:extLst>
                    <a:ext uri="{9D8B030D-6E8A-4147-A177-3AD203B41FA5}">
                      <a16:colId xmlns:a16="http://schemas.microsoft.com/office/drawing/2014/main" val="20012"/>
                    </a:ext>
                  </a:extLst>
                </a:gridCol>
                <a:gridCol w="263925">
                  <a:extLst>
                    <a:ext uri="{9D8B030D-6E8A-4147-A177-3AD203B41FA5}">
                      <a16:colId xmlns:a16="http://schemas.microsoft.com/office/drawing/2014/main" val="20013"/>
                    </a:ext>
                  </a:extLst>
                </a:gridCol>
                <a:gridCol w="263925">
                  <a:extLst>
                    <a:ext uri="{9D8B030D-6E8A-4147-A177-3AD203B41FA5}">
                      <a16:colId xmlns:a16="http://schemas.microsoft.com/office/drawing/2014/main" val="20014"/>
                    </a:ext>
                  </a:extLst>
                </a:gridCol>
                <a:gridCol w="263925">
                  <a:extLst>
                    <a:ext uri="{9D8B030D-6E8A-4147-A177-3AD203B41FA5}">
                      <a16:colId xmlns:a16="http://schemas.microsoft.com/office/drawing/2014/main" val="20015"/>
                    </a:ext>
                  </a:extLst>
                </a:gridCol>
                <a:gridCol w="263925">
                  <a:extLst>
                    <a:ext uri="{9D8B030D-6E8A-4147-A177-3AD203B41FA5}">
                      <a16:colId xmlns:a16="http://schemas.microsoft.com/office/drawing/2014/main" val="20016"/>
                    </a:ext>
                  </a:extLst>
                </a:gridCol>
                <a:gridCol w="263925">
                  <a:extLst>
                    <a:ext uri="{9D8B030D-6E8A-4147-A177-3AD203B41FA5}">
                      <a16:colId xmlns:a16="http://schemas.microsoft.com/office/drawing/2014/main" val="20017"/>
                    </a:ext>
                  </a:extLst>
                </a:gridCol>
                <a:gridCol w="263925">
                  <a:extLst>
                    <a:ext uri="{9D8B030D-6E8A-4147-A177-3AD203B41FA5}">
                      <a16:colId xmlns:a16="http://schemas.microsoft.com/office/drawing/2014/main" val="20018"/>
                    </a:ext>
                  </a:extLst>
                </a:gridCol>
                <a:gridCol w="263925">
                  <a:extLst>
                    <a:ext uri="{9D8B030D-6E8A-4147-A177-3AD203B41FA5}">
                      <a16:colId xmlns:a16="http://schemas.microsoft.com/office/drawing/2014/main" val="20019"/>
                    </a:ext>
                  </a:extLst>
                </a:gridCol>
                <a:gridCol w="263925">
                  <a:extLst>
                    <a:ext uri="{9D8B030D-6E8A-4147-A177-3AD203B41FA5}">
                      <a16:colId xmlns:a16="http://schemas.microsoft.com/office/drawing/2014/main" val="20020"/>
                    </a:ext>
                  </a:extLst>
                </a:gridCol>
                <a:gridCol w="263925">
                  <a:extLst>
                    <a:ext uri="{9D8B030D-6E8A-4147-A177-3AD203B41FA5}">
                      <a16:colId xmlns:a16="http://schemas.microsoft.com/office/drawing/2014/main" val="20021"/>
                    </a:ext>
                  </a:extLst>
                </a:gridCol>
                <a:gridCol w="263925">
                  <a:extLst>
                    <a:ext uri="{9D8B030D-6E8A-4147-A177-3AD203B41FA5}">
                      <a16:colId xmlns:a16="http://schemas.microsoft.com/office/drawing/2014/main" val="20022"/>
                    </a:ext>
                  </a:extLst>
                </a:gridCol>
              </a:tblGrid>
              <a:tr h="123725">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0"/>
                  </a:ext>
                </a:extLst>
              </a:tr>
              <a:tr h="226800">
                <a:tc gridSpan="23">
                  <a:txBody>
                    <a:bodyPr/>
                    <a:lstStyle/>
                    <a:p>
                      <a:pPr marL="0" lvl="0" indent="0" algn="ctr" rtl="0">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2"/>
                  </a:ext>
                </a:extLst>
              </a:tr>
              <a:tr h="226800">
                <a:tc gridSpan="11">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WIDTH</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HALF WIDTH</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134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4"/>
                  </a:ext>
                </a:extLst>
              </a:tr>
              <a:tr h="226800">
                <a:tc gridSpan="7">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6"/>
                  </a:ext>
                </a:extLst>
              </a:tr>
              <a:tr h="226800">
                <a:tc gridSpan="1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TWO 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8"/>
                  </a:ext>
                </a:extLst>
              </a:tr>
              <a:tr h="226800">
                <a:tc gridSpan="5">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0"/>
                  </a:ext>
                </a:extLst>
              </a:tr>
              <a:tr h="226800">
                <a:tc gridSpan="1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3/4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5">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2"/>
                  </a:ext>
                </a:extLst>
              </a:tr>
              <a:tr h="226800">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19">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10 Column</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dirty="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4"/>
                  </a:ext>
                </a:extLst>
              </a:tr>
            </a:tbl>
          </a:graphicData>
        </a:graphic>
      </p:graphicFrame>
      <p:sp>
        <p:nvSpPr>
          <p:cNvPr id="1611" name="Google Shape;161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080" name="Google Shape;108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17" name="Google Shape;1617;p120"/>
          <p:cNvSpPr txBox="1">
            <a:spLocks noGrp="1"/>
          </p:cNvSpPr>
          <p:nvPr>
            <p:ph type="subTitle" idx="1"/>
          </p:nvPr>
        </p:nvSpPr>
        <p:spPr>
          <a:xfrm>
            <a:off x="0" y="675975"/>
            <a:ext cx="9144000" cy="3879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Every Bootstrap grid is made up of:</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Each of these elements is implemented by creating a </a:t>
            </a:r>
            <a:r>
              <a:rPr lang="en" b="1" dirty="0">
                <a:latin typeface="Courier New"/>
                <a:ea typeface="Courier New"/>
                <a:cs typeface="Courier New"/>
                <a:sym typeface="Courier New"/>
              </a:rPr>
              <a:t>div</a:t>
            </a:r>
            <a:r>
              <a:rPr lang="en" dirty="0"/>
              <a:t> with a specific </a:t>
            </a:r>
            <a:br>
              <a:rPr lang="en" dirty="0"/>
            </a:br>
            <a:r>
              <a:rPr lang="en" dirty="0"/>
              <a:t>class name. </a:t>
            </a:r>
            <a:endParaRPr dirty="0"/>
          </a:p>
        </p:txBody>
      </p:sp>
      <p:sp>
        <p:nvSpPr>
          <p:cNvPr id="1618" name="Google Shape;1618;p12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20"/>
          <p:cNvSpPr txBox="1">
            <a:spLocks noGrp="1"/>
          </p:cNvSpPr>
          <p:nvPr>
            <p:ph type="subTitle" idx="1"/>
          </p:nvPr>
        </p:nvSpPr>
        <p:spPr>
          <a:xfrm>
            <a:off x="25" y="13194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dirty="0"/>
              <a:t>Containers</a:t>
            </a:r>
            <a:r>
              <a:rPr lang="en" dirty="0"/>
              <a:t>—wrap around the entire grid</a:t>
            </a:r>
            <a:endParaRPr dirty="0"/>
          </a:p>
        </p:txBody>
      </p:sp>
      <p:sp>
        <p:nvSpPr>
          <p:cNvPr id="1620" name="Google Shape;1620;p12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0"/>
          <p:cNvSpPr txBox="1">
            <a:spLocks noGrp="1"/>
          </p:cNvSpPr>
          <p:nvPr>
            <p:ph type="subTitle" idx="2"/>
          </p:nvPr>
        </p:nvSpPr>
        <p:spPr>
          <a:xfrm>
            <a:off x="-12175" y="2004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t>Rows</a:t>
            </a:r>
            <a:r>
              <a:rPr lang="en" sz="1800" dirty="0"/>
              <a:t>—defined first and are just rows</a:t>
            </a:r>
            <a:endParaRPr sz="1800" dirty="0"/>
          </a:p>
        </p:txBody>
      </p:sp>
      <p:sp>
        <p:nvSpPr>
          <p:cNvPr id="1623" name="Google Shape;1623;p120"/>
          <p:cNvSpPr txBox="1">
            <a:spLocks noGrp="1"/>
          </p:cNvSpPr>
          <p:nvPr>
            <p:ph type="subTitle" idx="3"/>
          </p:nvPr>
        </p:nvSpPr>
        <p:spPr>
          <a:xfrm>
            <a:off x="100" y="2695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t>Columns</a:t>
            </a:r>
            <a:r>
              <a:rPr lang="en" sz="1800" dirty="0"/>
              <a:t>—defined within rows and specify the columns. The sum total of all columns within a row </a:t>
            </a:r>
            <a:r>
              <a:rPr lang="en" sz="1800" b="1" dirty="0"/>
              <a:t>must </a:t>
            </a:r>
            <a:r>
              <a:rPr lang="en" sz="1800" dirty="0"/>
              <a:t>add up to 12. </a:t>
            </a:r>
            <a:endParaRPr sz="1800" dirty="0"/>
          </a:p>
        </p:txBody>
      </p:sp>
      <p:pic>
        <p:nvPicPr>
          <p:cNvPr id="1624" name="Google Shape;1624;p120"/>
          <p:cNvPicPr preferRelativeResize="0"/>
          <p:nvPr/>
        </p:nvPicPr>
        <p:blipFill rotWithShape="1">
          <a:blip r:embed="rId3">
            <a:alphaModFix/>
          </a:blip>
          <a:srcRect t="1830" b="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3">
            <a:alphaModFix/>
          </a:blip>
          <a:srcRect t="1830" b="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3">
            <a:alphaModFix/>
          </a:blip>
          <a:srcRect t="1830" b="1830"/>
          <a:stretch/>
        </p:blipFill>
        <p:spPr>
          <a:xfrm>
            <a:off x="429768" y="2701248"/>
            <a:ext cx="785566" cy="606900"/>
          </a:xfrm>
          <a:prstGeom prst="rect">
            <a:avLst/>
          </a:prstGeom>
          <a:noFill/>
          <a:ln>
            <a:noFill/>
          </a:ln>
        </p:spPr>
      </p:pic>
      <p:sp>
        <p:nvSpPr>
          <p:cNvPr id="1627" name="Google Shape;1627;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8226100" cy="3697600"/>
        </p:xfrm>
        <a:graphic>
          <a:graphicData uri="http://schemas.openxmlformats.org/drawingml/2006/table">
            <a:tbl>
              <a:tblPr>
                <a:noFill/>
                <a:tableStyleId>{A0268980-DE1B-41FB-BA4D-6212EF9D896B}</a:tableStyleId>
              </a:tblPr>
              <a:tblGrid>
                <a:gridCol w="365825">
                  <a:extLst>
                    <a:ext uri="{9D8B030D-6E8A-4147-A177-3AD203B41FA5}">
                      <a16:colId xmlns:a16="http://schemas.microsoft.com/office/drawing/2014/main" val="20000"/>
                    </a:ext>
                  </a:extLst>
                </a:gridCol>
                <a:gridCol w="365825">
                  <a:extLst>
                    <a:ext uri="{9D8B030D-6E8A-4147-A177-3AD203B41FA5}">
                      <a16:colId xmlns:a16="http://schemas.microsoft.com/office/drawing/2014/main" val="20001"/>
                    </a:ext>
                  </a:extLst>
                </a:gridCol>
                <a:gridCol w="1454000">
                  <a:extLst>
                    <a:ext uri="{9D8B030D-6E8A-4147-A177-3AD203B41FA5}">
                      <a16:colId xmlns:a16="http://schemas.microsoft.com/office/drawing/2014/main" val="20002"/>
                    </a:ext>
                  </a:extLst>
                </a:gridCol>
                <a:gridCol w="365825">
                  <a:extLst>
                    <a:ext uri="{9D8B030D-6E8A-4147-A177-3AD203B41FA5}">
                      <a16:colId xmlns:a16="http://schemas.microsoft.com/office/drawing/2014/main" val="20003"/>
                    </a:ext>
                  </a:extLst>
                </a:gridCol>
                <a:gridCol w="1391675">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139347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1392125">
                  <a:extLst>
                    <a:ext uri="{9D8B030D-6E8A-4147-A177-3AD203B41FA5}">
                      <a16:colId xmlns:a16="http://schemas.microsoft.com/office/drawing/2014/main" val="20008"/>
                    </a:ext>
                  </a:extLst>
                </a:gridCol>
                <a:gridCol w="365825">
                  <a:extLst>
                    <a:ext uri="{9D8B030D-6E8A-4147-A177-3AD203B41FA5}">
                      <a16:colId xmlns:a16="http://schemas.microsoft.com/office/drawing/2014/main" val="20009"/>
                    </a:ext>
                  </a:extLst>
                </a:gridCol>
                <a:gridCol w="365825">
                  <a:extLst>
                    <a:ext uri="{9D8B030D-6E8A-4147-A177-3AD203B41FA5}">
                      <a16:colId xmlns:a16="http://schemas.microsoft.com/office/drawing/2014/main" val="20010"/>
                    </a:ext>
                  </a:extLst>
                </a:gridCol>
              </a:tblGrid>
              <a:tr h="432050">
                <a:tc gridSpan="10">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Row #1</a:t>
                      </a:r>
                      <a:endParaRPr sz="600">
                        <a:solidFill>
                          <a:schemeClr val="dk1"/>
                        </a:solidFill>
                        <a:latin typeface="Roboto Medium"/>
                        <a:ea typeface="Roboto Medium"/>
                        <a:cs typeface="Roboto Medium"/>
                        <a:sym typeface="Roboto Medium"/>
                      </a:endParaRPr>
                    </a:p>
                  </a:txBody>
                  <a:tcPr marL="0" marR="0" marT="0"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32050">
                <a:tc rowSpan="4">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9">
                  <a:txBody>
                    <a:bodyPr/>
                    <a:lstStyle/>
                    <a:p>
                      <a:pPr marL="0" lvl="0" indent="0" algn="l" rtl="0">
                        <a:spcBef>
                          <a:spcPts val="0"/>
                        </a:spcBef>
                        <a:spcAft>
                          <a:spcPts val="0"/>
                        </a:spcAft>
                        <a:buClr>
                          <a:schemeClr val="dk1"/>
                        </a:buClr>
                        <a:buFont typeface="Arial"/>
                        <a:buNone/>
                      </a:pP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32050">
                <a:tc vMerge="1">
                  <a:txBody>
                    <a:bodyPr/>
                    <a:lstStyle/>
                    <a:p>
                      <a:endParaRPr lang="en-US"/>
                    </a:p>
                  </a:txBody>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solidFill>
                          <a:srgbClr val="FF00FF"/>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32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30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7">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9">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34" name="Google Shape;1634;p121"/>
          <p:cNvSpPr txBox="1"/>
          <p:nvPr/>
        </p:nvSpPr>
        <p:spPr>
          <a:xfrm>
            <a:off x="248225" y="751350"/>
            <a:ext cx="19377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t>Group Activity </a:t>
            </a:r>
            <a:r>
              <a:rPr lang="en" sz="3000">
                <a:latin typeface="Roboto Light"/>
                <a:ea typeface="Roboto Light"/>
                <a:cs typeface="Roboto Light"/>
                <a:sym typeface="Roboto Light"/>
              </a:rPr>
              <a:t>(2 people)</a:t>
            </a:r>
            <a:r>
              <a:rPr lang="en" sz="3000" b="1"/>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a:latin typeface="Roboto Light"/>
              <a:ea typeface="Roboto Light"/>
              <a:cs typeface="Roboto Light"/>
              <a:sym typeface="Roboto Light"/>
            </a:endParaRPr>
          </a:p>
          <a:p>
            <a:pPr marL="0" lvl="0" indent="0" algn="l" rtl="0">
              <a:spcBef>
                <a:spcPts val="0"/>
              </a:spcBef>
              <a:spcAft>
                <a:spcPts val="0"/>
              </a:spcAft>
              <a:buNone/>
            </a:pPr>
            <a:endParaRPr sz="3000">
              <a:latin typeface="Roboto Light"/>
              <a:ea typeface="Roboto Light"/>
              <a:cs typeface="Roboto Light"/>
              <a:sym typeface="Roboto Light"/>
            </a:endParaRPr>
          </a:p>
        </p:txBody>
      </p:sp>
      <p:sp>
        <p:nvSpPr>
          <p:cNvPr id="1641" name="Google Shape;1641;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Group Activity: Discuss Containers, Rows, and Columns</a:t>
            </a:r>
            <a:endParaRPr>
              <a:latin typeface="Roboto Light"/>
              <a:ea typeface="Roboto Light"/>
              <a:cs typeface="Roboto Light"/>
              <a:sym typeface="Roboto Light"/>
            </a:endParaRPr>
          </a:p>
        </p:txBody>
      </p:sp>
      <p:sp>
        <p:nvSpPr>
          <p:cNvPr id="1648" name="Google Shape;1648;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Turn to your neighbor and explain to one another:</a:t>
            </a:r>
            <a:endParaRPr/>
          </a:p>
        </p:txBody>
      </p:sp>
      <p:sp>
        <p:nvSpPr>
          <p:cNvPr id="1650" name="Google Shape;1650;p123"/>
          <p:cNvSpPr/>
          <p:nvPr/>
        </p:nvSpPr>
        <p:spPr>
          <a:xfrm>
            <a:off x="1346400" y="2443788"/>
            <a:ext cx="67308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123"/>
          <p:cNvGrpSpPr/>
          <p:nvPr/>
        </p:nvGrpSpPr>
        <p:grpSpPr>
          <a:xfrm>
            <a:off x="451050" y="2443778"/>
            <a:ext cx="776889" cy="621300"/>
            <a:chOff x="457200" y="1378813"/>
            <a:chExt cx="776889" cy="621300"/>
          </a:xfrm>
        </p:grpSpPr>
        <p:sp>
          <p:nvSpPr>
            <p:cNvPr id="1652" name="Google Shape;1652;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123"/>
          <p:cNvGrpSpPr/>
          <p:nvPr/>
        </p:nvGrpSpPr>
        <p:grpSpPr>
          <a:xfrm>
            <a:off x="451050" y="3293690"/>
            <a:ext cx="776889" cy="621300"/>
            <a:chOff x="457200" y="1378813"/>
            <a:chExt cx="776889" cy="621300"/>
          </a:xfrm>
        </p:grpSpPr>
        <p:sp>
          <p:nvSpPr>
            <p:cNvPr id="1655" name="Google Shape;1655;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23"/>
          <p:cNvGrpSpPr/>
          <p:nvPr/>
        </p:nvGrpSpPr>
        <p:grpSpPr>
          <a:xfrm>
            <a:off x="451050" y="4138815"/>
            <a:ext cx="776889" cy="621300"/>
            <a:chOff x="457200" y="1378813"/>
            <a:chExt cx="776889" cy="621300"/>
          </a:xfrm>
        </p:grpSpPr>
        <p:sp>
          <p:nvSpPr>
            <p:cNvPr id="1658" name="Google Shape;1658;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3"/>
          <p:cNvSpPr txBox="1">
            <a:spLocks noGrp="1"/>
          </p:cNvSpPr>
          <p:nvPr>
            <p:ph type="subTitle" idx="1"/>
          </p:nvPr>
        </p:nvSpPr>
        <p:spPr>
          <a:xfrm>
            <a:off x="-18450" y="246296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The relationship between </a:t>
            </a:r>
            <a:r>
              <a:rPr lang="en" b="1" dirty="0"/>
              <a:t>containers</a:t>
            </a:r>
            <a:r>
              <a:rPr lang="en" dirty="0"/>
              <a:t>, </a:t>
            </a:r>
            <a:r>
              <a:rPr lang="en" b="1" dirty="0"/>
              <a:t>rows</a:t>
            </a:r>
            <a:r>
              <a:rPr lang="en" dirty="0"/>
              <a:t>, and </a:t>
            </a:r>
            <a:r>
              <a:rPr lang="en" b="1" dirty="0"/>
              <a:t>columns</a:t>
            </a:r>
            <a:r>
              <a:rPr lang="en" dirty="0"/>
              <a:t>. </a:t>
            </a:r>
            <a:br>
              <a:rPr lang="en" dirty="0"/>
            </a:br>
            <a:r>
              <a:rPr lang="en" dirty="0"/>
              <a:t>(Draw it out on a piece of paper for them.)</a:t>
            </a:r>
            <a:endParaRPr dirty="0"/>
          </a:p>
        </p:txBody>
      </p:sp>
      <p:sp>
        <p:nvSpPr>
          <p:cNvPr id="1661" name="Google Shape;1661;p123"/>
          <p:cNvSpPr/>
          <p:nvPr/>
        </p:nvSpPr>
        <p:spPr>
          <a:xfrm>
            <a:off x="1346400" y="3296099"/>
            <a:ext cx="67308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3"/>
          <p:cNvSpPr/>
          <p:nvPr/>
        </p:nvSpPr>
        <p:spPr>
          <a:xfrm>
            <a:off x="1346400" y="4138813"/>
            <a:ext cx="67308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3"/>
          <p:cNvSpPr txBox="1">
            <a:spLocks noGrp="1"/>
          </p:cNvSpPr>
          <p:nvPr>
            <p:ph type="subTitle" idx="2"/>
          </p:nvPr>
        </p:nvSpPr>
        <p:spPr>
          <a:xfrm>
            <a:off x="-18450" y="3298504"/>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The syntax for each.</a:t>
            </a:r>
            <a:endParaRPr sz="1800" dirty="0"/>
          </a:p>
        </p:txBody>
      </p:sp>
      <p:sp>
        <p:nvSpPr>
          <p:cNvPr id="1664" name="Google Shape;1664;p123"/>
          <p:cNvSpPr txBox="1">
            <a:spLocks noGrp="1"/>
          </p:cNvSpPr>
          <p:nvPr>
            <p:ph type="subTitle" idx="3"/>
          </p:nvPr>
        </p:nvSpPr>
        <p:spPr>
          <a:xfrm>
            <a:off x="-6150" y="4141229"/>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The specific syntax details for columns.</a:t>
            </a:r>
            <a:endParaRPr sz="1800" dirty="0"/>
          </a:p>
        </p:txBody>
      </p:sp>
      <p:sp>
        <p:nvSpPr>
          <p:cNvPr id="1665" name="Google Shape;1665;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Coding Grids</a:t>
            </a:r>
            <a:endParaRPr/>
          </a:p>
        </p:txBody>
      </p:sp>
      <p:sp>
        <p:nvSpPr>
          <p:cNvPr id="1671" name="Google Shape;1671;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2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Coding Grids</a:t>
            </a:r>
            <a:endParaRPr/>
          </a:p>
        </p:txBody>
      </p:sp>
      <p:sp>
        <p:nvSpPr>
          <p:cNvPr id="1677" name="Google Shape;167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a:stretch/>
        </p:blipFill>
        <p:spPr>
          <a:xfrm>
            <a:off x="1360155" y="1084598"/>
            <a:ext cx="6423699" cy="3770977"/>
          </a:xfrm>
          <a:prstGeom prst="rect">
            <a:avLst/>
          </a:prstGeom>
          <a:noFill/>
          <a:ln>
            <a:noFill/>
          </a:ln>
        </p:spPr>
      </p:pic>
      <p:sp>
        <p:nvSpPr>
          <p:cNvPr id="1683" name="Google Shape;1683;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84" name="Google Shape;1684;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a:stretch/>
        </p:blipFill>
        <p:spPr>
          <a:xfrm>
            <a:off x="1682250" y="1199388"/>
            <a:ext cx="5779500" cy="1321950"/>
          </a:xfrm>
          <a:prstGeom prst="rect">
            <a:avLst/>
          </a:prstGeom>
          <a:noFill/>
          <a:ln>
            <a:noFill/>
          </a:ln>
        </p:spPr>
      </p:pic>
      <p:sp>
        <p:nvSpPr>
          <p:cNvPr id="1691" name="Google Shape;1691;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92" name="Google Shape;1692;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a:stretch/>
        </p:blipFill>
        <p:spPr>
          <a:xfrm>
            <a:off x="2362900" y="2368950"/>
            <a:ext cx="3917849" cy="2299951"/>
          </a:xfrm>
          <a:prstGeom prst="rect">
            <a:avLst/>
          </a:prstGeom>
          <a:noFill/>
          <a:ln>
            <a:noFill/>
          </a:ln>
        </p:spPr>
      </p:pic>
      <p:sp>
        <p:nvSpPr>
          <p:cNvPr id="1694" name="Google Shape;1694;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a:stretch/>
        </p:blipFill>
        <p:spPr>
          <a:xfrm>
            <a:off x="1213501" y="1806900"/>
            <a:ext cx="6717000" cy="1204372"/>
          </a:xfrm>
          <a:prstGeom prst="rect">
            <a:avLst/>
          </a:prstGeom>
          <a:noFill/>
          <a:ln>
            <a:noFill/>
          </a:ln>
        </p:spPr>
      </p:pic>
      <p:sp>
        <p:nvSpPr>
          <p:cNvPr id="1700" name="Google Shape;1700;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Containers</a:t>
            </a:r>
            <a:endParaRPr/>
          </a:p>
        </p:txBody>
      </p:sp>
      <p:sp>
        <p:nvSpPr>
          <p:cNvPr id="1701" name="Google Shape;1701;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a:t>
            </a:r>
            <a:r>
              <a:rPr lang="en" i="1"/>
              <a:t>container</a:t>
            </a:r>
            <a:r>
              <a:rPr lang="en"/>
              <a:t> is the box the entire grid sits inside.</a:t>
            </a:r>
            <a:endParaRPr/>
          </a:p>
        </p:txBody>
      </p:sp>
      <p:sp>
        <p:nvSpPr>
          <p:cNvPr id="1702" name="Google Shape;170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a:stretch/>
        </p:blipFill>
        <p:spPr>
          <a:xfrm>
            <a:off x="1540450" y="1518750"/>
            <a:ext cx="5925808" cy="2868007"/>
          </a:xfrm>
          <a:prstGeom prst="rect">
            <a:avLst/>
          </a:prstGeom>
          <a:noFill/>
          <a:ln>
            <a:noFill/>
          </a:ln>
        </p:spPr>
      </p:pic>
      <p:sp>
        <p:nvSpPr>
          <p:cNvPr id="1708" name="Google Shape;1708;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Rows</a:t>
            </a:r>
            <a:endParaRPr/>
          </a:p>
        </p:txBody>
      </p:sp>
      <p:sp>
        <p:nvSpPr>
          <p:cNvPr id="1709" name="Google Shape;1709;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Rows</a:t>
            </a:r>
            <a:r>
              <a:rPr lang="en"/>
              <a:t> are the rows we talked about earlier.</a:t>
            </a:r>
            <a:endParaRPr/>
          </a:p>
        </p:txBody>
      </p:sp>
      <p:sp>
        <p:nvSpPr>
          <p:cNvPr id="1710" name="Google Shape;171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087" name="Google Shape;1087;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088" name="Google Shape;1088;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a:stretch/>
        </p:blipFill>
        <p:spPr>
          <a:xfrm>
            <a:off x="2433425" y="1914969"/>
            <a:ext cx="4229100" cy="2901919"/>
          </a:xfrm>
          <a:prstGeom prst="rect">
            <a:avLst/>
          </a:prstGeom>
          <a:noFill/>
          <a:ln>
            <a:noFill/>
          </a:ln>
        </p:spPr>
      </p:pic>
      <p:sp>
        <p:nvSpPr>
          <p:cNvPr id="1716" name="Google Shape;1716;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sp>
        <p:nvSpPr>
          <p:cNvPr id="1717" name="Google Shape;1717;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i="1" dirty="0"/>
              <a:t>Columns</a:t>
            </a:r>
            <a:r>
              <a:rPr lang="en" dirty="0"/>
              <a:t> fit inside of rows. Syntax: </a:t>
            </a:r>
            <a:r>
              <a:rPr lang="en" dirty="0">
                <a:latin typeface="Courier New"/>
                <a:ea typeface="Courier New"/>
                <a:cs typeface="Courier New"/>
                <a:sym typeface="Courier New"/>
              </a:rPr>
              <a:t>col-</a:t>
            </a:r>
            <a:r>
              <a:rPr lang="en" dirty="0" err="1">
                <a:latin typeface="Courier New"/>
                <a:ea typeface="Courier New"/>
                <a:cs typeface="Courier New"/>
                <a:sym typeface="Courier New"/>
              </a:rPr>
              <a:t>sz</a:t>
            </a:r>
            <a:r>
              <a:rPr lang="en" dirty="0">
                <a:latin typeface="Courier New"/>
                <a:ea typeface="Courier New"/>
                <a:cs typeface="Courier New"/>
                <a:sym typeface="Courier New"/>
              </a:rPr>
              <a:t>-#</a:t>
            </a:r>
            <a:endParaRPr dirty="0">
              <a:latin typeface="Courier New"/>
              <a:ea typeface="Courier New"/>
              <a:cs typeface="Courier New"/>
              <a:sym typeface="Courier New"/>
            </a:endParaRPr>
          </a:p>
          <a:p>
            <a:pPr marL="457200" lvl="0" indent="-317500" algn="l" rtl="0">
              <a:spcBef>
                <a:spcPts val="0"/>
              </a:spcBef>
              <a:spcAft>
                <a:spcPts val="0"/>
              </a:spcAft>
              <a:buSzPts val="1400"/>
              <a:buChar char="●"/>
            </a:pPr>
            <a:r>
              <a:rPr lang="en" b="1" dirty="0">
                <a:latin typeface="Courier New"/>
                <a:ea typeface="Courier New"/>
                <a:cs typeface="Courier New"/>
                <a:sym typeface="Courier New"/>
              </a:rPr>
              <a:t>Col</a:t>
            </a:r>
            <a:r>
              <a:rPr lang="en" dirty="0"/>
              <a:t>: column</a:t>
            </a:r>
            <a:endParaRPr dirty="0"/>
          </a:p>
          <a:p>
            <a:pPr marL="457200" lvl="0" indent="-317500" algn="l" rtl="0">
              <a:spcBef>
                <a:spcPts val="0"/>
              </a:spcBef>
              <a:spcAft>
                <a:spcPts val="0"/>
              </a:spcAft>
              <a:buSzPts val="1400"/>
              <a:buChar char="●"/>
            </a:pPr>
            <a:r>
              <a:rPr lang="en" b="1" dirty="0" err="1">
                <a:latin typeface="Courier New"/>
                <a:ea typeface="Courier New"/>
                <a:cs typeface="Courier New"/>
                <a:sym typeface="Courier New"/>
              </a:rPr>
              <a:t>sz</a:t>
            </a:r>
            <a:r>
              <a:rPr lang="en" dirty="0"/>
              <a:t>:</a:t>
            </a:r>
            <a:r>
              <a:rPr lang="en" b="1" dirty="0"/>
              <a:t> </a:t>
            </a:r>
            <a:r>
              <a:rPr lang="en" dirty="0"/>
              <a:t>viewing size (in this case, medium)</a:t>
            </a:r>
            <a:endParaRPr dirty="0"/>
          </a:p>
          <a:p>
            <a:pPr marL="457200" lvl="0" indent="-317500" algn="l" rtl="0">
              <a:spcBef>
                <a:spcPts val="0"/>
              </a:spcBef>
              <a:spcAft>
                <a:spcPts val="0"/>
              </a:spcAft>
              <a:buSzPts val="1400"/>
              <a:buChar char="●"/>
            </a:pPr>
            <a:r>
              <a:rPr lang="en" b="1" dirty="0">
                <a:latin typeface="Courier New"/>
                <a:ea typeface="Courier New"/>
                <a:cs typeface="Courier New"/>
                <a:sym typeface="Courier New"/>
              </a:rPr>
              <a:t>#</a:t>
            </a:r>
            <a:r>
              <a:rPr lang="en" dirty="0"/>
              <a:t>: number of “columns taken” out of 12 (in this case, 4 out of 12)</a:t>
            </a:r>
            <a:endParaRPr dirty="0"/>
          </a:p>
          <a:p>
            <a:pPr marL="0" lvl="0" indent="0" algn="l" rtl="0">
              <a:spcBef>
                <a:spcPts val="0"/>
              </a:spcBef>
              <a:spcAft>
                <a:spcPts val="0"/>
              </a:spcAft>
              <a:buNone/>
            </a:pPr>
            <a:endParaRPr dirty="0"/>
          </a:p>
        </p:txBody>
      </p:sp>
      <p:sp>
        <p:nvSpPr>
          <p:cNvPr id="1718" name="Google Shape;1718;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13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72</a:t>
            </a:fld>
            <a:endParaRPr/>
          </a:p>
        </p:txBody>
      </p:sp>
      <p:sp>
        <p:nvSpPr>
          <p:cNvPr id="1731" name="Google Shape;173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Activity: </a:t>
            </a:r>
            <a:r>
              <a:rPr lang="en" dirty="0" err="1">
                <a:solidFill>
                  <a:schemeClr val="dk1"/>
                </a:solidFill>
                <a:latin typeface="Roboto Light"/>
                <a:ea typeface="Roboto Light"/>
                <a:cs typeface="Roboto Light"/>
                <a:sym typeface="Roboto Light"/>
              </a:rPr>
              <a:t>TextLayout</a:t>
            </a:r>
            <a:endParaRPr dirty="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dirty="0"/>
          </a:p>
        </p:txBody>
      </p:sp>
      <p:sp>
        <p:nvSpPr>
          <p:cNvPr id="1732" name="Google Shape;1732;p132"/>
          <p:cNvSpPr txBox="1">
            <a:spLocks noGrp="1"/>
          </p:cNvSpPr>
          <p:nvPr>
            <p:ph type="subTitle" idx="1"/>
          </p:nvPr>
        </p:nvSpPr>
        <p:spPr>
          <a:xfrm>
            <a:off x="0" y="1454908"/>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Using Bootstrap, create a layout that looks like the one shown on the next screen.</a:t>
            </a:r>
            <a:endParaRPr dirty="0">
              <a:solidFill>
                <a:schemeClr val="dk1"/>
              </a:solidFill>
            </a:endParaRPr>
          </a:p>
          <a:p>
            <a:pPr marL="0" lvl="0" indent="0" algn="l" rtl="0">
              <a:spcBef>
                <a:spcPts val="0"/>
              </a:spcBef>
              <a:spcAft>
                <a:spcPts val="0"/>
              </a:spcAft>
              <a:buNone/>
            </a:pPr>
            <a:endParaRPr dirty="0"/>
          </a:p>
        </p:txBody>
      </p:sp>
      <p:sp>
        <p:nvSpPr>
          <p:cNvPr id="1734" name="Google Shape;1734;p132"/>
          <p:cNvSpPr/>
          <p:nvPr/>
        </p:nvSpPr>
        <p:spPr>
          <a:xfrm>
            <a:off x="1352550" y="201676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132"/>
          <p:cNvGrpSpPr/>
          <p:nvPr/>
        </p:nvGrpSpPr>
        <p:grpSpPr>
          <a:xfrm>
            <a:off x="457200" y="1999825"/>
            <a:ext cx="776900" cy="486300"/>
            <a:chOff x="457200" y="1466425"/>
            <a:chExt cx="776900" cy="486300"/>
          </a:xfrm>
        </p:grpSpPr>
        <p:sp>
          <p:nvSpPr>
            <p:cNvPr id="1736" name="Google Shape;1736;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01</a:t>
              </a:r>
              <a:endParaRPr sz="3000" dirty="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132"/>
          <p:cNvSpPr txBox="1">
            <a:spLocks noGrp="1"/>
          </p:cNvSpPr>
          <p:nvPr>
            <p:ph type="subTitle" idx="1"/>
          </p:nvPr>
        </p:nvSpPr>
        <p:spPr>
          <a:xfrm>
            <a:off x="12450" y="2053579"/>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solidFill>
                  <a:schemeClr val="dk1"/>
                </a:solidFill>
              </a:rPr>
              <a:t>Before you start coding, spend some time drawing the grid layout.</a:t>
            </a:r>
            <a:endParaRPr dirty="0"/>
          </a:p>
        </p:txBody>
      </p:sp>
      <p:sp>
        <p:nvSpPr>
          <p:cNvPr id="1739" name="Google Shape;1739;p132"/>
          <p:cNvSpPr/>
          <p:nvPr/>
        </p:nvSpPr>
        <p:spPr>
          <a:xfrm>
            <a:off x="1352550" y="260783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132"/>
          <p:cNvGrpSpPr/>
          <p:nvPr/>
        </p:nvGrpSpPr>
        <p:grpSpPr>
          <a:xfrm>
            <a:off x="457200" y="2590900"/>
            <a:ext cx="776900" cy="486300"/>
            <a:chOff x="457200" y="1466425"/>
            <a:chExt cx="776900" cy="486300"/>
          </a:xfrm>
        </p:grpSpPr>
        <p:sp>
          <p:nvSpPr>
            <p:cNvPr id="1741" name="Google Shape;1741;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3" name="Google Shape;1743;p132"/>
          <p:cNvSpPr/>
          <p:nvPr/>
        </p:nvSpPr>
        <p:spPr>
          <a:xfrm>
            <a:off x="1352550" y="319891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132"/>
          <p:cNvGrpSpPr/>
          <p:nvPr/>
        </p:nvGrpSpPr>
        <p:grpSpPr>
          <a:xfrm>
            <a:off x="457200" y="3181975"/>
            <a:ext cx="776900" cy="486300"/>
            <a:chOff x="457200" y="1466425"/>
            <a:chExt cx="776900" cy="486300"/>
          </a:xfrm>
        </p:grpSpPr>
        <p:sp>
          <p:nvSpPr>
            <p:cNvPr id="1745" name="Google Shape;1745;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132"/>
          <p:cNvSpPr/>
          <p:nvPr/>
        </p:nvSpPr>
        <p:spPr>
          <a:xfrm>
            <a:off x="1352550" y="378998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132"/>
          <p:cNvGrpSpPr/>
          <p:nvPr/>
        </p:nvGrpSpPr>
        <p:grpSpPr>
          <a:xfrm>
            <a:off x="457200" y="3773050"/>
            <a:ext cx="776900" cy="486300"/>
            <a:chOff x="457200" y="1466425"/>
            <a:chExt cx="776900" cy="486300"/>
          </a:xfrm>
        </p:grpSpPr>
        <p:sp>
          <p:nvSpPr>
            <p:cNvPr id="1749" name="Google Shape;1749;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132"/>
          <p:cNvSpPr/>
          <p:nvPr/>
        </p:nvSpPr>
        <p:spPr>
          <a:xfrm>
            <a:off x="1352550" y="438107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2" name="Google Shape;1752;p132"/>
          <p:cNvGrpSpPr/>
          <p:nvPr/>
        </p:nvGrpSpPr>
        <p:grpSpPr>
          <a:xfrm>
            <a:off x="457200" y="4364137"/>
            <a:ext cx="776900" cy="486300"/>
            <a:chOff x="457200" y="1466425"/>
            <a:chExt cx="776900" cy="486300"/>
          </a:xfrm>
          <a:solidFill>
            <a:schemeClr val="tx1"/>
          </a:solidFill>
        </p:grpSpPr>
        <p:sp>
          <p:nvSpPr>
            <p:cNvPr id="1753" name="Google Shape;1753;p132"/>
            <p:cNvSpPr/>
            <p:nvPr/>
          </p:nvSpPr>
          <p:spPr>
            <a:xfrm>
              <a:off x="457200" y="1466425"/>
              <a:ext cx="695400" cy="486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bg1"/>
                  </a:solidFill>
                  <a:latin typeface="Roboto Thin"/>
                  <a:ea typeface="Roboto Thin"/>
                  <a:cs typeface="Roboto Thin"/>
                  <a:sym typeface="Roboto Thin"/>
                </a:rPr>
                <a:t>05</a:t>
              </a:r>
              <a:endParaRPr sz="3000">
                <a:solidFill>
                  <a:schemeClr val="bg1"/>
                </a:solidFill>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1755" name="Google Shape;1755;p132"/>
          <p:cNvSpPr txBox="1">
            <a:spLocks noGrp="1"/>
          </p:cNvSpPr>
          <p:nvPr>
            <p:ph type="subTitle" idx="2"/>
          </p:nvPr>
        </p:nvSpPr>
        <p:spPr>
          <a:xfrm>
            <a:off x="12300" y="2637754"/>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Count the number of rows and columns.</a:t>
            </a:r>
            <a:endParaRPr sz="1800" dirty="0"/>
          </a:p>
        </p:txBody>
      </p:sp>
      <p:sp>
        <p:nvSpPr>
          <p:cNvPr id="1756" name="Google Shape;1756;p132"/>
          <p:cNvSpPr txBox="1">
            <a:spLocks noGrp="1"/>
          </p:cNvSpPr>
          <p:nvPr>
            <p:ph type="subTitle" idx="3"/>
          </p:nvPr>
        </p:nvSpPr>
        <p:spPr>
          <a:xfrm>
            <a:off x="-12350" y="3218854"/>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Use the Bootstrap grid syntax to code it out.</a:t>
            </a:r>
            <a:endParaRPr sz="1800" dirty="0"/>
          </a:p>
        </p:txBody>
      </p:sp>
      <p:sp>
        <p:nvSpPr>
          <p:cNvPr id="1757" name="Google Shape;1757;p132"/>
          <p:cNvSpPr txBox="1">
            <a:spLocks noGrp="1"/>
          </p:cNvSpPr>
          <p:nvPr>
            <p:ph type="subTitle" idx="4"/>
          </p:nvPr>
        </p:nvSpPr>
        <p:spPr>
          <a:xfrm>
            <a:off x="-12150" y="3809954"/>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Share a screenshot of your page with the class when you are done.</a:t>
            </a:r>
            <a:endParaRPr sz="1800" dirty="0"/>
          </a:p>
        </p:txBody>
      </p:sp>
      <p:sp>
        <p:nvSpPr>
          <p:cNvPr id="1758" name="Google Shape;1758;p132"/>
          <p:cNvSpPr txBox="1">
            <a:spLocks noGrp="1"/>
          </p:cNvSpPr>
          <p:nvPr>
            <p:ph type="subTitle" idx="5"/>
          </p:nvPr>
        </p:nvSpPr>
        <p:spPr>
          <a:xfrm>
            <a:off x="12525" y="4401029"/>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You can use the Ipsum Generator (</a:t>
            </a:r>
            <a:r>
              <a:rPr lang="en" sz="1800" u="sng" dirty="0">
                <a:solidFill>
                  <a:schemeClr val="hlink"/>
                </a:solidFill>
                <a:hlinkClick r:id="rId3"/>
              </a:rPr>
              <a:t>www.lipsum.com/)</a:t>
            </a:r>
            <a:r>
              <a:rPr lang="en" sz="1800" dirty="0">
                <a:solidFill>
                  <a:schemeClr val="dk1"/>
                </a:solidFill>
              </a:rPr>
              <a:t> or </a:t>
            </a:r>
            <a:r>
              <a:rPr lang="en" sz="1800" dirty="0" err="1">
                <a:solidFill>
                  <a:schemeClr val="dk1"/>
                </a:solidFill>
              </a:rPr>
              <a:t>hipsum</a:t>
            </a:r>
            <a:r>
              <a:rPr lang="en" sz="1800" dirty="0">
                <a:solidFill>
                  <a:schemeClr val="dk1"/>
                </a:solidFill>
              </a:rPr>
              <a:t> (</a:t>
            </a:r>
            <a:r>
              <a:rPr lang="en" sz="1800" dirty="0">
                <a:solidFill>
                  <a:schemeClr val="dk1"/>
                </a:solidFill>
                <a:hlinkClick r:id="rId4"/>
              </a:rPr>
              <a:t>www.hipsum.co</a:t>
            </a:r>
            <a:r>
              <a:rPr lang="en" sz="1800" dirty="0">
                <a:solidFill>
                  <a:schemeClr val="dk1"/>
                </a:solidFill>
              </a:rPr>
              <a:t>) to generate content for your page.</a:t>
            </a:r>
            <a:endParaRPr sz="1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a:stretch/>
        </p:blipFill>
        <p:spPr>
          <a:xfrm>
            <a:off x="355939" y="2131312"/>
            <a:ext cx="6624995" cy="2934636"/>
          </a:xfrm>
          <a:prstGeom prst="rect">
            <a:avLst/>
          </a:prstGeom>
          <a:noFill/>
          <a:ln>
            <a:noFill/>
          </a:ln>
        </p:spPr>
      </p:pic>
      <p:sp>
        <p:nvSpPr>
          <p:cNvPr id="1764" name="Google Shape;1764;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a:t>
            </a:r>
            <a:endParaRPr/>
          </a:p>
        </p:txBody>
      </p:sp>
      <p:sp>
        <p:nvSpPr>
          <p:cNvPr id="1765" name="Google Shape;1765;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767" name="Google Shape;1767;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3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Building Bootstrap Layouts</a:t>
            </a:r>
            <a:endParaRPr/>
          </a:p>
        </p:txBody>
      </p:sp>
      <p:sp>
        <p:nvSpPr>
          <p:cNvPr id="1773" name="Google Shape;1773;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3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Wireframe Layout </a:t>
            </a:r>
            <a:endParaRPr/>
          </a:p>
        </p:txBody>
      </p:sp>
      <p:sp>
        <p:nvSpPr>
          <p:cNvPr id="1779" name="Google Shape;177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76</a:t>
            </a:fld>
            <a:endParaRPr/>
          </a:p>
        </p:txBody>
      </p:sp>
      <p:sp>
        <p:nvSpPr>
          <p:cNvPr id="1786" name="Google Shape;1786;p136"/>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Challenge:</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77</a:t>
            </a:fld>
            <a:endParaRPr/>
          </a:p>
        </p:txBody>
      </p:sp>
      <p:sp>
        <p:nvSpPr>
          <p:cNvPr id="1792" name="Google Shape;1792;p137"/>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Challenge: </a:t>
            </a:r>
            <a:r>
              <a:rPr lang="en" dirty="0">
                <a:latin typeface="Roboto Light"/>
                <a:ea typeface="Roboto Light"/>
                <a:cs typeface="Roboto Light"/>
                <a:sym typeface="Roboto Light"/>
              </a:rPr>
              <a:t>Bootstrap Wireframe</a:t>
            </a:r>
            <a:endParaRPr dirty="0">
              <a:latin typeface="Roboto Light"/>
              <a:ea typeface="Roboto Light"/>
              <a:cs typeface="Roboto Light"/>
              <a:sym typeface="Roboto Light"/>
            </a:endParaRPr>
          </a:p>
        </p:txBody>
      </p:sp>
      <p:sp>
        <p:nvSpPr>
          <p:cNvPr id="1793" name="Google Shape;1793;p137"/>
          <p:cNvSpPr txBox="1">
            <a:spLocks noGrp="1"/>
          </p:cNvSpPr>
          <p:nvPr>
            <p:ph type="subTitle" idx="3"/>
          </p:nvPr>
        </p:nvSpPr>
        <p:spPr>
          <a:xfrm>
            <a:off x="0" y="1150107"/>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dirty="0">
                <a:solidFill>
                  <a:schemeClr val="dk1"/>
                </a:solidFill>
              </a:rPr>
              <a:t>Working in pairs, use Bootstrap to wireframe out a design.</a:t>
            </a:r>
            <a:endParaRPr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b="1" dirty="0">
                <a:solidFill>
                  <a:schemeClr val="dk1"/>
                </a:solidFill>
              </a:rPr>
              <a:t>Be sure to include the following elements:</a:t>
            </a:r>
            <a:endParaRPr b="1" dirty="0">
              <a:solidFill>
                <a:schemeClr val="dk1"/>
              </a:solidFill>
            </a:endParaRPr>
          </a:p>
          <a:p>
            <a:pPr marL="0" lvl="0" indent="0" algn="l" rtl="0">
              <a:spcBef>
                <a:spcPts val="0"/>
              </a:spcBef>
              <a:spcAft>
                <a:spcPts val="0"/>
              </a:spcAft>
              <a:buNone/>
            </a:pPr>
            <a:endParaRPr dirty="0"/>
          </a:p>
        </p:txBody>
      </p:sp>
      <p:sp>
        <p:nvSpPr>
          <p:cNvPr id="1795" name="Google Shape;1795;p137"/>
          <p:cNvSpPr/>
          <p:nvPr/>
        </p:nvSpPr>
        <p:spPr>
          <a:xfrm>
            <a:off x="1141275" y="203369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7"/>
          <p:cNvSpPr txBox="1">
            <a:spLocks noGrp="1"/>
          </p:cNvSpPr>
          <p:nvPr>
            <p:ph type="subTitle" idx="1"/>
          </p:nvPr>
        </p:nvSpPr>
        <p:spPr>
          <a:xfrm>
            <a:off x="-12150" y="2070515"/>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800" dirty="0"/>
              <a:t>Grid Layout </a:t>
            </a:r>
            <a:endParaRPr sz="1800" dirty="0"/>
          </a:p>
        </p:txBody>
      </p:sp>
      <p:sp>
        <p:nvSpPr>
          <p:cNvPr id="1797" name="Google Shape;1797;p137"/>
          <p:cNvSpPr/>
          <p:nvPr/>
        </p:nvSpPr>
        <p:spPr>
          <a:xfrm>
            <a:off x="1141350" y="262476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7"/>
          <p:cNvSpPr/>
          <p:nvPr/>
        </p:nvSpPr>
        <p:spPr>
          <a:xfrm>
            <a:off x="1141350" y="321584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7"/>
          <p:cNvSpPr/>
          <p:nvPr/>
        </p:nvSpPr>
        <p:spPr>
          <a:xfrm>
            <a:off x="1141350" y="380691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7"/>
          <p:cNvSpPr txBox="1">
            <a:spLocks noGrp="1"/>
          </p:cNvSpPr>
          <p:nvPr>
            <p:ph type="subTitle" idx="2"/>
          </p:nvPr>
        </p:nvSpPr>
        <p:spPr>
          <a:xfrm>
            <a:off x="-12200" y="3235790"/>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800" dirty="0"/>
              <a:t>Sidebar card</a:t>
            </a:r>
            <a:endParaRPr sz="1800" dirty="0"/>
          </a:p>
        </p:txBody>
      </p:sp>
      <p:sp>
        <p:nvSpPr>
          <p:cNvPr id="1801" name="Google Shape;1801;p137"/>
          <p:cNvSpPr txBox="1">
            <a:spLocks noGrp="1"/>
          </p:cNvSpPr>
          <p:nvPr>
            <p:ph type="subTitle" idx="3"/>
          </p:nvPr>
        </p:nvSpPr>
        <p:spPr>
          <a:xfrm>
            <a:off x="-12250" y="3826890"/>
            <a:ext cx="6551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dirty="0"/>
              <a:t>Thumbnail</a:t>
            </a:r>
            <a:endParaRPr dirty="0"/>
          </a:p>
        </p:txBody>
      </p:sp>
      <p:pic>
        <p:nvPicPr>
          <p:cNvPr id="1802" name="Google Shape;1802;p137"/>
          <p:cNvPicPr preferRelativeResize="0"/>
          <p:nvPr/>
        </p:nvPicPr>
        <p:blipFill rotWithShape="1">
          <a:blip r:embed="rId3">
            <a:alphaModFix/>
          </a:blip>
          <a:srcRect t="1830" b="1830"/>
          <a:stretch/>
        </p:blipFill>
        <p:spPr>
          <a:xfrm>
            <a:off x="429768" y="2057737"/>
            <a:ext cx="577804" cy="446400"/>
          </a:xfrm>
          <a:prstGeom prst="rect">
            <a:avLst/>
          </a:prstGeom>
          <a:noFill/>
          <a:ln>
            <a:noFill/>
          </a:ln>
        </p:spPr>
      </p:pic>
      <p:pic>
        <p:nvPicPr>
          <p:cNvPr id="1803" name="Google Shape;1803;p137"/>
          <p:cNvPicPr preferRelativeResize="0"/>
          <p:nvPr/>
        </p:nvPicPr>
        <p:blipFill rotWithShape="1">
          <a:blip r:embed="rId3">
            <a:alphaModFix/>
          </a:blip>
          <a:srcRect t="1830" b="1820"/>
          <a:stretch/>
        </p:blipFill>
        <p:spPr>
          <a:xfrm>
            <a:off x="429768" y="2644712"/>
            <a:ext cx="577804" cy="446400"/>
          </a:xfrm>
          <a:prstGeom prst="rect">
            <a:avLst/>
          </a:prstGeom>
          <a:noFill/>
          <a:ln>
            <a:noFill/>
          </a:ln>
        </p:spPr>
      </p:pic>
      <p:pic>
        <p:nvPicPr>
          <p:cNvPr id="1804" name="Google Shape;1804;p137"/>
          <p:cNvPicPr preferRelativeResize="0"/>
          <p:nvPr/>
        </p:nvPicPr>
        <p:blipFill rotWithShape="1">
          <a:blip r:embed="rId3">
            <a:alphaModFix/>
          </a:blip>
          <a:srcRect t="1830" b="1830"/>
          <a:stretch/>
        </p:blipFill>
        <p:spPr>
          <a:xfrm>
            <a:off x="429768" y="3235787"/>
            <a:ext cx="577804" cy="446400"/>
          </a:xfrm>
          <a:prstGeom prst="rect">
            <a:avLst/>
          </a:prstGeom>
          <a:noFill/>
          <a:ln>
            <a:noFill/>
          </a:ln>
        </p:spPr>
      </p:pic>
      <p:pic>
        <p:nvPicPr>
          <p:cNvPr id="1805" name="Google Shape;1805;p137"/>
          <p:cNvPicPr preferRelativeResize="0"/>
          <p:nvPr/>
        </p:nvPicPr>
        <p:blipFill rotWithShape="1">
          <a:blip r:embed="rId3">
            <a:alphaModFix/>
          </a:blip>
          <a:srcRect t="1830" b="1820"/>
          <a:stretch/>
        </p:blipFill>
        <p:spPr>
          <a:xfrm>
            <a:off x="429768" y="3836850"/>
            <a:ext cx="577804" cy="446400"/>
          </a:xfrm>
          <a:prstGeom prst="rect">
            <a:avLst/>
          </a:prstGeom>
          <a:noFill/>
          <a:ln>
            <a:noFill/>
          </a:ln>
        </p:spPr>
      </p:pic>
      <p:sp>
        <p:nvSpPr>
          <p:cNvPr id="1806" name="Google Shape;1806;p137"/>
          <p:cNvSpPr txBox="1">
            <a:spLocks noGrp="1"/>
          </p:cNvSpPr>
          <p:nvPr>
            <p:ph type="subTitle" idx="4"/>
          </p:nvPr>
        </p:nvSpPr>
        <p:spPr>
          <a:xfrm>
            <a:off x="-12050" y="2654690"/>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600" dirty="0"/>
              <a:t>Navbar</a:t>
            </a:r>
            <a:endParaRPr dirty="0"/>
          </a:p>
        </p:txBody>
      </p:sp>
      <p:sp>
        <p:nvSpPr>
          <p:cNvPr id="1807" name="Google Shape;1807;p137"/>
          <p:cNvSpPr/>
          <p:nvPr/>
        </p:nvSpPr>
        <p:spPr>
          <a:xfrm>
            <a:off x="1141450" y="439361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7"/>
          <p:cNvSpPr txBox="1">
            <a:spLocks noGrp="1"/>
          </p:cNvSpPr>
          <p:nvPr>
            <p:ph type="subTitle" idx="5"/>
          </p:nvPr>
        </p:nvSpPr>
        <p:spPr>
          <a:xfrm>
            <a:off x="-12150" y="4413590"/>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800" dirty="0"/>
              <a:t>Additional details in 5-CardLayout</a:t>
            </a:r>
            <a:endParaRPr sz="1800" dirty="0"/>
          </a:p>
        </p:txBody>
      </p:sp>
      <p:pic>
        <p:nvPicPr>
          <p:cNvPr id="1809" name="Google Shape;1809;p137"/>
          <p:cNvPicPr preferRelativeResize="0"/>
          <p:nvPr/>
        </p:nvPicPr>
        <p:blipFill rotWithShape="1">
          <a:blip r:embed="rId4">
            <a:alphaModFix/>
          </a:blip>
          <a:srcRect t="228" b="238"/>
          <a:stretch/>
        </p:blipFill>
        <p:spPr>
          <a:xfrm>
            <a:off x="429868" y="4423550"/>
            <a:ext cx="577805" cy="446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813"/>
        <p:cNvGrpSpPr/>
        <p:nvPr/>
      </p:nvGrpSpPr>
      <p:grpSpPr>
        <a:xfrm>
          <a:off x="0" y="0"/>
          <a:ext cx="0" cy="0"/>
          <a:chOff x="0" y="0"/>
          <a:chExt cx="0" cy="0"/>
        </a:xfrm>
      </p:grpSpPr>
      <p:sp>
        <p:nvSpPr>
          <p:cNvPr id="1814" name="Google Shape;181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78</a:t>
            </a:fld>
            <a:endParaRPr/>
          </a:p>
        </p:txBody>
      </p:sp>
      <p:sp>
        <p:nvSpPr>
          <p:cNvPr id="1815" name="Google Shape;1815;p138"/>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pic>
        <p:nvPicPr>
          <p:cNvPr id="1817" name="Google Shape;1817;p138"/>
          <p:cNvPicPr preferRelativeResize="0"/>
          <p:nvPr/>
        </p:nvPicPr>
        <p:blipFill>
          <a:blip r:embed="rId3">
            <a:alphaModFix/>
          </a:blip>
          <a:stretch>
            <a:fillRect/>
          </a:stretch>
        </p:blipFill>
        <p:spPr>
          <a:xfrm>
            <a:off x="152400" y="2603521"/>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marL="0" lvl="0" indent="0" algn="l" rtl="0">
              <a:spcBef>
                <a:spcPts val="0"/>
              </a:spcBef>
              <a:spcAft>
                <a:spcPts val="0"/>
              </a:spcAft>
              <a:buNone/>
            </a:pPr>
            <a:endParaRPr/>
          </a:p>
        </p:txBody>
      </p:sp>
      <p:sp>
        <p:nvSpPr>
          <p:cNvPr id="1825" name="Google Shape;182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79</a:t>
            </a:fld>
            <a:endParaRPr/>
          </a:p>
        </p:txBody>
      </p:sp>
      <p:sp>
        <p:nvSpPr>
          <p:cNvPr id="1826" name="Google Shape;1826;p139"/>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solidFill>
                  <a:schemeClr val="dk1"/>
                </a:solidFill>
              </a:rPr>
              <a:t>Can I reverse the order (i.e., rows inside columns)?</a:t>
            </a:r>
            <a:r>
              <a:rPr lang="en" sz="1200" dirty="0">
                <a:solidFill>
                  <a:schemeClr val="dk1"/>
                </a:solidFill>
              </a:rPr>
              <a:t> Not typically. Columns should go inside of rows. You can create sub-rows inside columns, but they must be inside of a row of their own.</a:t>
            </a:r>
            <a:endParaRPr dirty="0"/>
          </a:p>
        </p:txBody>
      </p:sp>
      <p:sp>
        <p:nvSpPr>
          <p:cNvPr id="1827" name="Google Shape;1827;p139"/>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Objectives</a:t>
            </a:r>
            <a:endParaRPr/>
          </a:p>
        </p:txBody>
      </p:sp>
      <p:sp>
        <p:nvSpPr>
          <p:cNvPr id="1094" name="Google Shape;1094;p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095" name="Google Shape;1095;p6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68"/>
          <p:cNvSpPr txBox="1">
            <a:spLocks noGrp="1"/>
          </p:cNvSpPr>
          <p:nvPr>
            <p:ph type="subTitle" idx="1"/>
          </p:nvPr>
        </p:nvSpPr>
        <p:spPr>
          <a:xfrm>
            <a:off x="-12300" y="1398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You will use the </a:t>
            </a:r>
            <a:r>
              <a:rPr lang="en" b="1" dirty="0"/>
              <a:t>Bootstrap CSS Framework</a:t>
            </a:r>
            <a:r>
              <a:rPr lang="en" dirty="0"/>
              <a:t> to create layouts.</a:t>
            </a:r>
            <a:endParaRPr dirty="0"/>
          </a:p>
        </p:txBody>
      </p:sp>
      <p:sp>
        <p:nvSpPr>
          <p:cNvPr id="1106" name="Google Shape;1106;p6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8"/>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You will learn to use </a:t>
            </a:r>
            <a:r>
              <a:rPr lang="en" sz="1800" b="1" dirty="0"/>
              <a:t>media queries</a:t>
            </a:r>
            <a:r>
              <a:rPr lang="en" sz="1800" dirty="0"/>
              <a:t> for mobile responsive websites.</a:t>
            </a:r>
            <a:endParaRPr sz="1800" dirty="0"/>
          </a:p>
        </p:txBody>
      </p:sp>
      <p:sp>
        <p:nvSpPr>
          <p:cNvPr id="1109" name="Google Shape;1109;p68"/>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You will learn to use the </a:t>
            </a:r>
            <a:r>
              <a:rPr lang="en" sz="1800" b="1" dirty="0">
                <a:latin typeface="Courier New"/>
                <a:ea typeface="Courier New"/>
                <a:cs typeface="Courier New"/>
                <a:sym typeface="Courier New"/>
              </a:rPr>
              <a:t>meta</a:t>
            </a:r>
            <a:r>
              <a:rPr lang="en" sz="1800" dirty="0"/>
              <a:t> tag to make sure all devices are displaying webpages optimally for their </a:t>
            </a:r>
            <a:r>
              <a:rPr lang="en" sz="1800" b="1" dirty="0"/>
              <a:t>viewport</a:t>
            </a:r>
            <a:r>
              <a:rPr lang="en" sz="1800" dirty="0"/>
              <a:t>.</a:t>
            </a:r>
            <a:endParaRPr sz="1800" dirty="0"/>
          </a:p>
        </p:txBody>
      </p:sp>
      <p:sp>
        <p:nvSpPr>
          <p:cNvPr id="1110" name="Google Shape;1110;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5" name="Google Shape;1835;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80</a:t>
            </a:fld>
            <a:endParaRPr/>
          </a:p>
        </p:txBody>
      </p:sp>
      <p:pic>
        <p:nvPicPr>
          <p:cNvPr id="4" name="Picture 3">
            <a:extLst>
              <a:ext uri="{FF2B5EF4-FFF2-40B4-BE49-F238E27FC236}">
                <a16:creationId xmlns:a16="http://schemas.microsoft.com/office/drawing/2014/main" id="{4773EF17-D791-B646-BEF6-F3773D14D4A6}"/>
              </a:ext>
            </a:extLst>
          </p:cNvPr>
          <p:cNvPicPr>
            <a:picLocks noChangeAspect="1"/>
          </p:cNvPicPr>
          <p:nvPr/>
        </p:nvPicPr>
        <p:blipFill>
          <a:blip r:embed="rId3"/>
          <a:stretch>
            <a:fillRect/>
          </a:stretch>
        </p:blipFill>
        <p:spPr>
          <a:xfrm>
            <a:off x="531148" y="965200"/>
            <a:ext cx="8093560" cy="3183467"/>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14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Mobile Responsiveness (HW)</a:t>
            </a:r>
            <a:endParaRPr/>
          </a:p>
        </p:txBody>
      </p:sp>
      <p:sp>
        <p:nvSpPr>
          <p:cNvPr id="1841" name="Google Shape;1841;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42"/>
          <p:cNvSpPr txBox="1">
            <a:spLocks noGrp="1"/>
          </p:cNvSpPr>
          <p:nvPr>
            <p:ph type="title"/>
          </p:nvPr>
        </p:nvSpPr>
        <p:spPr>
          <a:xfrm>
            <a:off x="2544050" y="13932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Pay Attention!</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847" name="Google Shape;184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Media Queries</a:t>
            </a:r>
            <a:endParaRPr/>
          </a:p>
        </p:txBody>
      </p:sp>
      <p:sp>
        <p:nvSpPr>
          <p:cNvPr id="1854" name="Google Shape;1854;p143"/>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dirty="0"/>
              <a:t>Media queries</a:t>
            </a:r>
            <a:r>
              <a:rPr lang="en" sz="1800" dirty="0"/>
              <a:t> define how CSS styles are applied in relation to the characteristics of the device viewport.</a:t>
            </a:r>
            <a:endParaRPr sz="1800" dirty="0"/>
          </a:p>
        </p:txBody>
      </p:sp>
      <p:sp>
        <p:nvSpPr>
          <p:cNvPr id="1855" name="Google Shape;1855;p143"/>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Through media queries, we can change the way a webpage is displayed based on width, height, orientation, and even media type (screen, paper, braille, etc.). </a:t>
            </a:r>
            <a:endParaRPr sz="1600" dirty="0"/>
          </a:p>
        </p:txBody>
      </p:sp>
      <p:sp>
        <p:nvSpPr>
          <p:cNvPr id="1856" name="Google Shape;1856;p143"/>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Bootstrap uses media queries extensively to help you create mobile-responsive websites. </a:t>
            </a:r>
            <a:endParaRPr sz="1800" dirty="0"/>
          </a:p>
        </p:txBody>
      </p:sp>
      <p:sp>
        <p:nvSpPr>
          <p:cNvPr id="1857" name="Google Shape;1857;p143"/>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dirty="0"/>
              <a:t>But remember! Media queries must be declared last.</a:t>
            </a:r>
            <a:endParaRPr sz="1800" dirty="0"/>
          </a:p>
        </p:txBody>
      </p:sp>
      <p:sp>
        <p:nvSpPr>
          <p:cNvPr id="1858" name="Google Shape;1858;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4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Media Queries</a:t>
            </a:r>
            <a:endParaRPr/>
          </a:p>
        </p:txBody>
      </p:sp>
      <p:sp>
        <p:nvSpPr>
          <p:cNvPr id="1864" name="Google Shape;1864;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Explain Media Queries</a:t>
            </a:r>
            <a:endParaRPr/>
          </a:p>
        </p:txBody>
      </p:sp>
      <p:sp>
        <p:nvSpPr>
          <p:cNvPr id="1870" name="Google Shape;1870;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Explain to your partner what the following CSS code does:</a:t>
            </a:r>
            <a:endParaRPr/>
          </a:p>
        </p:txBody>
      </p:sp>
      <p:sp>
        <p:nvSpPr>
          <p:cNvPr id="1872" name="Google Shape;1872;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85</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rgbClr val="FF0000"/>
                </a:solidFill>
                <a:latin typeface="Inconsolata"/>
                <a:ea typeface="Inconsolata"/>
                <a:cs typeface="Inconsolata"/>
                <a:sym typeface="Inconsolata"/>
              </a:rPr>
              <a:t>@media</a:t>
            </a:r>
            <a:r>
              <a:rPr lang="en" sz="2200" dirty="0">
                <a:solidFill>
                  <a:srgbClr val="FFFFFF"/>
                </a:solidFill>
                <a:latin typeface="Inconsolata"/>
                <a:ea typeface="Inconsolata"/>
                <a:cs typeface="Inconsolata"/>
                <a:sym typeface="Inconsolata"/>
              </a:rPr>
              <a:t> </a:t>
            </a:r>
            <a:r>
              <a:rPr lang="en" sz="2200" dirty="0">
                <a:solidFill>
                  <a:srgbClr val="00FF00"/>
                </a:solidFill>
                <a:latin typeface="Inconsolata"/>
                <a:ea typeface="Inconsolata"/>
                <a:cs typeface="Inconsolata"/>
                <a:sym typeface="Inconsolata"/>
              </a:rPr>
              <a:t>screen</a:t>
            </a:r>
            <a:r>
              <a:rPr lang="en" sz="2200" dirty="0">
                <a:solidFill>
                  <a:srgbClr val="FFFFFF"/>
                </a:solidFill>
                <a:latin typeface="Inconsolata"/>
                <a:ea typeface="Inconsolata"/>
                <a:cs typeface="Inconsolata"/>
                <a:sym typeface="Inconsolata"/>
              </a:rPr>
              <a:t> </a:t>
            </a:r>
            <a:r>
              <a:rPr lang="en" sz="2200" dirty="0">
                <a:solidFill>
                  <a:srgbClr val="FF0000"/>
                </a:solidFill>
                <a:latin typeface="Inconsolata"/>
                <a:ea typeface="Inconsolata"/>
                <a:cs typeface="Inconsolata"/>
                <a:sym typeface="Inconsolata"/>
              </a:rPr>
              <a:t>and</a:t>
            </a:r>
            <a:r>
              <a:rPr lang="en" sz="2200" dirty="0">
                <a:solidFill>
                  <a:srgbClr val="FFFFFF"/>
                </a:solidFill>
                <a:latin typeface="Inconsolata"/>
                <a:ea typeface="Inconsolata"/>
                <a:cs typeface="Inconsolata"/>
                <a:sym typeface="Inconsolata"/>
              </a:rPr>
              <a:t> (</a:t>
            </a:r>
            <a:r>
              <a:rPr lang="en" sz="2200" dirty="0">
                <a:solidFill>
                  <a:srgbClr val="00FFFF"/>
                </a:solidFill>
                <a:latin typeface="Inconsolata"/>
                <a:ea typeface="Inconsolata"/>
                <a:cs typeface="Inconsolata"/>
                <a:sym typeface="Inconsolata"/>
              </a:rPr>
              <a:t>max-width</a:t>
            </a:r>
            <a:r>
              <a:rPr lang="en" sz="2200" dirty="0">
                <a:solidFill>
                  <a:srgbClr val="FFFFFF"/>
                </a:solidFill>
                <a:latin typeface="Inconsolata"/>
                <a:ea typeface="Inconsolata"/>
                <a:cs typeface="Inconsolata"/>
                <a:sym typeface="Inconsolata"/>
              </a:rPr>
              <a:t>: </a:t>
            </a:r>
            <a:r>
              <a:rPr lang="en" sz="2200" dirty="0">
                <a:solidFill>
                  <a:srgbClr val="9900FF"/>
                </a:solidFill>
                <a:latin typeface="Inconsolata"/>
                <a:ea typeface="Inconsolata"/>
                <a:cs typeface="Inconsolata"/>
                <a:sym typeface="Inconsolata"/>
              </a:rPr>
              <a:t>768</a:t>
            </a:r>
            <a:r>
              <a:rPr lang="en" sz="2200" dirty="0">
                <a:solidFill>
                  <a:srgbClr val="FF0000"/>
                </a:solidFill>
                <a:latin typeface="Inconsolata"/>
                <a:ea typeface="Inconsolata"/>
                <a:cs typeface="Inconsolata"/>
                <a:sym typeface="Inconsolata"/>
              </a:rPr>
              <a:t>px</a:t>
            </a:r>
            <a:r>
              <a:rPr lang="en" sz="2200" dirty="0">
                <a:solidFill>
                  <a:srgbClr val="FFFFFF"/>
                </a:solidFill>
                <a:latin typeface="Inconsolata"/>
                <a:ea typeface="Inconsolata"/>
                <a:cs typeface="Inconsolata"/>
                <a:sym typeface="Inconsolata"/>
              </a:rPr>
              <a:t>) {</a:t>
            </a:r>
            <a:endParaRPr sz="2200" dirty="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dirty="0">
                <a:solidFill>
                  <a:srgbClr val="FFFFFF"/>
                </a:solidFill>
                <a:latin typeface="Inconsolata"/>
                <a:ea typeface="Inconsolata"/>
                <a:cs typeface="Inconsolata"/>
                <a:sym typeface="Inconsolata"/>
              </a:rPr>
              <a:t>	</a:t>
            </a:r>
            <a:r>
              <a:rPr lang="en" sz="2200" dirty="0">
                <a:solidFill>
                  <a:srgbClr val="00FF00"/>
                </a:solidFill>
                <a:latin typeface="Inconsolata"/>
                <a:ea typeface="Inconsolata"/>
                <a:cs typeface="Inconsolata"/>
                <a:sym typeface="Inconsolata"/>
              </a:rPr>
              <a:t>body</a:t>
            </a:r>
            <a:r>
              <a:rPr lang="en" sz="2200" dirty="0">
                <a:solidFill>
                  <a:srgbClr val="FFFFFF"/>
                </a:solidFill>
                <a:latin typeface="Inconsolata"/>
                <a:ea typeface="Inconsolata"/>
                <a:cs typeface="Inconsolata"/>
                <a:sym typeface="Inconsolata"/>
              </a:rPr>
              <a:t> { </a:t>
            </a:r>
            <a:br>
              <a:rPr lang="en" sz="2200" dirty="0">
                <a:solidFill>
                  <a:srgbClr val="FFFFFF"/>
                </a:solidFill>
                <a:latin typeface="Inconsolata"/>
                <a:ea typeface="Inconsolata"/>
                <a:cs typeface="Inconsolata"/>
                <a:sym typeface="Inconsolata"/>
              </a:rPr>
            </a:br>
            <a:r>
              <a:rPr lang="en" sz="2200" dirty="0">
                <a:solidFill>
                  <a:srgbClr val="FFFFFF"/>
                </a:solidFill>
                <a:latin typeface="Inconsolata"/>
                <a:ea typeface="Inconsolata"/>
                <a:cs typeface="Inconsolata"/>
                <a:sym typeface="Inconsolata"/>
              </a:rPr>
              <a:t>		</a:t>
            </a:r>
            <a:r>
              <a:rPr lang="en" sz="2200" dirty="0">
                <a:solidFill>
                  <a:srgbClr val="00FFFF"/>
                </a:solidFill>
                <a:latin typeface="Inconsolata"/>
                <a:ea typeface="Inconsolata"/>
                <a:cs typeface="Inconsolata"/>
                <a:sym typeface="Inconsolata"/>
              </a:rPr>
              <a:t>background-color</a:t>
            </a:r>
            <a:r>
              <a:rPr lang="en" sz="2200" dirty="0">
                <a:solidFill>
                  <a:srgbClr val="FFFFFF"/>
                </a:solidFill>
                <a:latin typeface="Inconsolata"/>
                <a:ea typeface="Inconsolata"/>
                <a:cs typeface="Inconsolata"/>
                <a:sym typeface="Inconsolata"/>
              </a:rPr>
              <a:t>: </a:t>
            </a:r>
            <a:r>
              <a:rPr lang="en" sz="2200" dirty="0">
                <a:solidFill>
                  <a:srgbClr val="FF0000"/>
                </a:solidFill>
                <a:latin typeface="Inconsolata"/>
                <a:ea typeface="Inconsolata"/>
                <a:cs typeface="Inconsolata"/>
                <a:sym typeface="Inconsolata"/>
              </a:rPr>
              <a:t>#333</a:t>
            </a:r>
            <a:r>
              <a:rPr lang="en" sz="2200" dirty="0">
                <a:solidFill>
                  <a:srgbClr val="FFFFFF"/>
                </a:solidFill>
                <a:latin typeface="Inconsolata"/>
                <a:ea typeface="Inconsolata"/>
                <a:cs typeface="Inconsolata"/>
                <a:sym typeface="Inconsolata"/>
              </a:rPr>
              <a:t>;</a:t>
            </a:r>
            <a:br>
              <a:rPr lang="en" sz="2200" dirty="0">
                <a:solidFill>
                  <a:srgbClr val="FFFFFF"/>
                </a:solidFill>
                <a:latin typeface="Inconsolata"/>
                <a:ea typeface="Inconsolata"/>
                <a:cs typeface="Inconsolata"/>
                <a:sym typeface="Inconsolata"/>
              </a:rPr>
            </a:br>
            <a:r>
              <a:rPr lang="en" sz="2200" dirty="0">
                <a:solidFill>
                  <a:srgbClr val="FFFFFF"/>
                </a:solidFill>
                <a:latin typeface="Inconsolata"/>
                <a:ea typeface="Inconsolata"/>
                <a:cs typeface="Inconsolata"/>
                <a:sym typeface="Inconsolata"/>
              </a:rPr>
              <a:t>	}</a:t>
            </a:r>
            <a:endParaRPr sz="2200" dirty="0">
              <a:solidFill>
                <a:srgbClr val="FFFFFF"/>
              </a:solidFill>
              <a:latin typeface="Inconsolata"/>
              <a:ea typeface="Inconsolata"/>
              <a:cs typeface="Inconsolata"/>
              <a:sym typeface="Inconsolata"/>
            </a:endParaRPr>
          </a:p>
          <a:p>
            <a:pPr marL="0" lvl="0" indent="457200" algn="l" rtl="0">
              <a:spcBef>
                <a:spcPts val="1200"/>
              </a:spcBef>
              <a:spcAft>
                <a:spcPts val="0"/>
              </a:spcAft>
              <a:buNone/>
            </a:pPr>
            <a:r>
              <a:rPr lang="en" sz="2200" dirty="0">
                <a:solidFill>
                  <a:srgbClr val="00FF00"/>
                </a:solidFill>
                <a:latin typeface="Inconsolata"/>
                <a:ea typeface="Inconsolata"/>
                <a:cs typeface="Inconsolata"/>
                <a:sym typeface="Inconsolata"/>
              </a:rPr>
              <a:t>   .wrapper</a:t>
            </a:r>
            <a:r>
              <a:rPr lang="en" sz="2200" dirty="0">
                <a:solidFill>
                  <a:srgbClr val="FFFFFF"/>
                </a:solidFill>
                <a:latin typeface="Inconsolata"/>
                <a:ea typeface="Inconsolata"/>
                <a:cs typeface="Inconsolata"/>
                <a:sym typeface="Inconsolata"/>
              </a:rPr>
              <a:t> {</a:t>
            </a:r>
            <a:br>
              <a:rPr lang="en" sz="2200" dirty="0">
                <a:solidFill>
                  <a:srgbClr val="FFFFFF"/>
                </a:solidFill>
                <a:latin typeface="Inconsolata"/>
                <a:ea typeface="Inconsolata"/>
                <a:cs typeface="Inconsolata"/>
                <a:sym typeface="Inconsolata"/>
              </a:rPr>
            </a:br>
            <a:r>
              <a:rPr lang="en" sz="2200" dirty="0">
                <a:solidFill>
                  <a:srgbClr val="FFFFFF"/>
                </a:solidFill>
                <a:latin typeface="Inconsolata"/>
                <a:ea typeface="Inconsolata"/>
                <a:cs typeface="Inconsolata"/>
                <a:sym typeface="Inconsolata"/>
              </a:rPr>
              <a:t>		</a:t>
            </a:r>
            <a:r>
              <a:rPr lang="en" sz="2200" dirty="0">
                <a:solidFill>
                  <a:srgbClr val="00FFFF"/>
                </a:solidFill>
                <a:latin typeface="Inconsolata"/>
                <a:ea typeface="Inconsolata"/>
                <a:cs typeface="Inconsolata"/>
                <a:sym typeface="Inconsolata"/>
              </a:rPr>
              <a:t>width:</a:t>
            </a:r>
            <a:r>
              <a:rPr lang="en" sz="2200" dirty="0">
                <a:solidFill>
                  <a:srgbClr val="FFFFFF"/>
                </a:solidFill>
                <a:latin typeface="Inconsolata"/>
                <a:ea typeface="Inconsolata"/>
                <a:cs typeface="Inconsolata"/>
                <a:sym typeface="Inconsolata"/>
              </a:rPr>
              <a:t> </a:t>
            </a:r>
            <a:r>
              <a:rPr lang="en" sz="2200" dirty="0">
                <a:solidFill>
                  <a:srgbClr val="FF0000"/>
                </a:solidFill>
                <a:latin typeface="Inconsolata"/>
                <a:ea typeface="Inconsolata"/>
                <a:cs typeface="Inconsolata"/>
                <a:sym typeface="Inconsolata"/>
              </a:rPr>
              <a:t>600px</a:t>
            </a:r>
            <a:r>
              <a:rPr lang="en" sz="2200" dirty="0">
                <a:solidFill>
                  <a:srgbClr val="FFFFFF"/>
                </a:solidFill>
                <a:latin typeface="Inconsolata"/>
                <a:ea typeface="Inconsolata"/>
                <a:cs typeface="Inconsolata"/>
                <a:sym typeface="Inconsolata"/>
              </a:rPr>
              <a:t>;</a:t>
            </a:r>
            <a:br>
              <a:rPr lang="en" sz="2200" dirty="0">
                <a:solidFill>
                  <a:srgbClr val="FFFFFF"/>
                </a:solidFill>
                <a:latin typeface="Inconsolata"/>
                <a:ea typeface="Inconsolata"/>
                <a:cs typeface="Inconsolata"/>
                <a:sym typeface="Inconsolata"/>
              </a:rPr>
            </a:br>
            <a:r>
              <a:rPr lang="en" sz="2200" dirty="0">
                <a:solidFill>
                  <a:srgbClr val="FFFFFF"/>
                </a:solidFill>
                <a:latin typeface="Inconsolata"/>
                <a:ea typeface="Inconsolata"/>
                <a:cs typeface="Inconsolata"/>
                <a:sym typeface="Inconsolata"/>
              </a:rPr>
              <a:t>	}</a:t>
            </a:r>
            <a:endParaRPr sz="2200" dirty="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dirty="0">
                <a:solidFill>
                  <a:srgbClr val="FFFFFF"/>
                </a:solidFill>
                <a:latin typeface="Inconsolata"/>
                <a:ea typeface="Inconsolata"/>
                <a:cs typeface="Inconsolata"/>
                <a:sym typeface="Inconsolata"/>
              </a:rPr>
              <a:t>}</a:t>
            </a:r>
            <a:endParaRPr sz="2200" dirty="0">
              <a:solidFill>
                <a:srgbClr val="FFFFFF"/>
              </a:solidFill>
              <a:latin typeface="Inconsolata"/>
              <a:ea typeface="Inconsolata"/>
              <a:cs typeface="Inconsolata"/>
              <a:sym typeface="Inconsolata"/>
            </a:endParaRPr>
          </a:p>
          <a:p>
            <a:pPr marL="0" lvl="0" indent="0" algn="l" rtl="0">
              <a:spcBef>
                <a:spcPts val="1200"/>
              </a:spcBef>
              <a:spcAft>
                <a:spcPts val="1200"/>
              </a:spcAft>
              <a:buNone/>
            </a:pPr>
            <a:endParaRPr sz="2200" dirty="0">
              <a:solidFill>
                <a:srgbClr val="FFFFFF"/>
              </a:solidFill>
              <a:latin typeface="Inconsolata"/>
              <a:ea typeface="Inconsolata"/>
              <a:cs typeface="Inconsolata"/>
              <a:sym typeface="Inconsolat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6"/>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dirty="0"/>
              <a:t>Activity:</a:t>
            </a:r>
            <a:endParaRPr sz="3000" b="1" dirty="0"/>
          </a:p>
          <a:p>
            <a:pPr marL="0" lvl="0" indent="0" algn="l" rtl="0">
              <a:spcBef>
                <a:spcPts val="0"/>
              </a:spcBef>
              <a:spcAft>
                <a:spcPts val="0"/>
              </a:spcAft>
              <a:buClr>
                <a:schemeClr val="dk1"/>
              </a:buClr>
              <a:buSzPts val="1100"/>
              <a:buFont typeface="Arial"/>
              <a:buNone/>
            </a:pPr>
            <a:r>
              <a:rPr lang="en" sz="3000" dirty="0">
                <a:latin typeface="Roboto Light"/>
                <a:ea typeface="Roboto Light"/>
                <a:cs typeface="Roboto Light"/>
                <a:sym typeface="Roboto Light"/>
              </a:rPr>
              <a:t>Build Media Query </a:t>
            </a:r>
            <a:endParaRPr sz="3000" dirty="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800" dirty="0"/>
          </a:p>
          <a:p>
            <a:pPr marL="0" lvl="0" indent="0" algn="l" rtl="0">
              <a:spcBef>
                <a:spcPts val="0"/>
              </a:spcBef>
              <a:spcAft>
                <a:spcPts val="0"/>
              </a:spcAft>
              <a:buClr>
                <a:schemeClr val="dk1"/>
              </a:buClr>
              <a:buSzPts val="1100"/>
              <a:buFont typeface="Arial"/>
              <a:buNone/>
            </a:pPr>
            <a:r>
              <a:rPr lang="en" sz="1800" dirty="0"/>
              <a:t>(Follow the steps in 7-StudentMedia)</a:t>
            </a:r>
            <a:endParaRPr sz="1800"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880" name="Google Shape;1880;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7"/>
          <p:cNvSpPr txBox="1">
            <a:spLocks noGrp="1"/>
          </p:cNvSpPr>
          <p:nvPr>
            <p:ph type="subTitle" idx="1"/>
          </p:nvPr>
        </p:nvSpPr>
        <p:spPr>
          <a:xfrm>
            <a:off x="25" y="10908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dirty="0">
                <a:latin typeface="Roboto"/>
                <a:ea typeface="Roboto"/>
                <a:cs typeface="Roboto"/>
                <a:sym typeface="Roboto"/>
              </a:rPr>
              <a:t>Viewport</a:t>
            </a:r>
            <a:r>
              <a:rPr lang="en" dirty="0">
                <a:latin typeface="Roboto"/>
                <a:ea typeface="Roboto"/>
                <a:cs typeface="Roboto"/>
                <a:sym typeface="Roboto"/>
              </a:rPr>
              <a:t> refers to the display being used to view the website.</a:t>
            </a:r>
            <a:endParaRPr dirty="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7"/>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7"/>
          <p:cNvSpPr txBox="1">
            <a:spLocks noGrp="1"/>
          </p:cNvSpPr>
          <p:nvPr>
            <p:ph type="subTitle" idx="2"/>
          </p:nvPr>
        </p:nvSpPr>
        <p:spPr>
          <a:xfrm>
            <a:off x="-12175" y="1852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By default, mobile devices with small-screen, high-resolution viewports can render content at a typical desktop screen ratio (scaled down at the smaller screen size).</a:t>
            </a:r>
            <a:endParaRPr sz="1400" dirty="0">
              <a:latin typeface="Roboto"/>
              <a:ea typeface="Roboto"/>
              <a:cs typeface="Roboto"/>
              <a:sym typeface="Roboto"/>
            </a:endParaRPr>
          </a:p>
        </p:txBody>
      </p:sp>
      <p:sp>
        <p:nvSpPr>
          <p:cNvPr id="1891" name="Google Shape;1891;p147"/>
          <p:cNvSpPr txBox="1">
            <a:spLocks noGrp="1"/>
          </p:cNvSpPr>
          <p:nvPr>
            <p:ph type="subTitle" idx="3"/>
          </p:nvPr>
        </p:nvSpPr>
        <p:spPr>
          <a:xfrm>
            <a:off x="10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Use a </a:t>
            </a:r>
            <a:r>
              <a:rPr lang="en" sz="1800" dirty="0">
                <a:latin typeface="Courier New"/>
                <a:ea typeface="Courier New"/>
                <a:cs typeface="Courier New"/>
                <a:sym typeface="Courier New"/>
              </a:rPr>
              <a:t>meta</a:t>
            </a:r>
            <a:r>
              <a:rPr lang="en" sz="1800" dirty="0">
                <a:latin typeface="Roboto"/>
                <a:ea typeface="Roboto"/>
                <a:cs typeface="Roboto"/>
                <a:sym typeface="Roboto"/>
              </a:rPr>
              <a:t> tag to specify that a webpage should scale its content to the width of its current viewport.</a:t>
            </a:r>
            <a:endParaRPr sz="1800" dirty="0">
              <a:latin typeface="Roboto"/>
              <a:ea typeface="Roboto"/>
              <a:cs typeface="Roboto"/>
              <a:sym typeface="Roboto"/>
            </a:endParaRPr>
          </a:p>
        </p:txBody>
      </p:sp>
      <p:pic>
        <p:nvPicPr>
          <p:cNvPr id="1892" name="Google Shape;1892;p147"/>
          <p:cNvPicPr preferRelativeResize="0"/>
          <p:nvPr/>
        </p:nvPicPr>
        <p:blipFill rotWithShape="1">
          <a:blip r:embed="rId3">
            <a:alphaModFix/>
          </a:blip>
          <a:srcRect t="1830" b="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t="228" b="23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3">
            <a:alphaModFix/>
          </a:blip>
          <a:srcRect t="1830" b="1830"/>
          <a:stretch/>
        </p:blipFill>
        <p:spPr>
          <a:xfrm>
            <a:off x="429768" y="2625048"/>
            <a:ext cx="785566" cy="606900"/>
          </a:xfrm>
          <a:prstGeom prst="rect">
            <a:avLst/>
          </a:prstGeom>
          <a:noFill/>
          <a:ln>
            <a:noFill/>
          </a:ln>
        </p:spPr>
      </p:pic>
      <p:sp>
        <p:nvSpPr>
          <p:cNvPr id="1895" name="Google Shape;1895;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a:stretch/>
        </p:blipFill>
        <p:spPr>
          <a:xfrm>
            <a:off x="458550" y="1133174"/>
            <a:ext cx="2079525" cy="3691100"/>
          </a:xfrm>
          <a:prstGeom prst="rect">
            <a:avLst/>
          </a:prstGeom>
          <a:noFill/>
          <a:ln>
            <a:noFill/>
          </a:ln>
        </p:spPr>
      </p:pic>
      <p:sp>
        <p:nvSpPr>
          <p:cNvPr id="1902" name="Google Shape;1902;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903" name="Google Shape;1903;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Without</a:t>
            </a:r>
            <a:r>
              <a:rPr lang="en"/>
              <a:t> Viewport content scaling			</a:t>
            </a:r>
            <a:r>
              <a:rPr lang="en" b="1"/>
              <a:t>With</a:t>
            </a:r>
            <a:r>
              <a:rPr lang="en"/>
              <a:t> Viewport content scaling</a:t>
            </a:r>
            <a:endParaRPr/>
          </a:p>
        </p:txBody>
      </p:sp>
      <p:sp>
        <p:nvSpPr>
          <p:cNvPr id="1904" name="Google Shape;190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Inclusion</a:t>
            </a:r>
            <a:endParaRPr/>
          </a:p>
        </p:txBody>
      </p:sp>
      <p:sp>
        <p:nvSpPr>
          <p:cNvPr id="1910" name="Google Shape;1910;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Just include this line in the head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And then include a variety of @media queries for various sized screens.</a:t>
            </a:r>
            <a:endParaRPr/>
          </a:p>
        </p:txBody>
      </p:sp>
      <p:sp>
        <p:nvSpPr>
          <p:cNvPr id="1911" name="Google Shape;191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1912" name="Google Shape;1912;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114"/>
        <p:cNvGrpSpPr/>
        <p:nvPr/>
      </p:nvGrpSpPr>
      <p:grpSpPr>
        <a:xfrm>
          <a:off x="0" y="0"/>
          <a:ext cx="0" cy="0"/>
          <a:chOff x="0" y="0"/>
          <a:chExt cx="0" cy="0"/>
        </a:xfrm>
      </p:grpSpPr>
      <p:sp>
        <p:nvSpPr>
          <p:cNvPr id="1115" name="Google Shape;1115;p69"/>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Focus!</a:t>
            </a:r>
            <a:endParaRPr b="1"/>
          </a:p>
          <a:p>
            <a:pPr marL="0" lvl="0" indent="0" algn="l" rtl="0">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1" name="Google Shape;1921;p150"/>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dirty="0"/>
              <a:t>Activity: </a:t>
            </a:r>
            <a:r>
              <a:rPr lang="en" sz="3000" dirty="0">
                <a:latin typeface="Roboto Light"/>
                <a:ea typeface="Roboto Light"/>
                <a:cs typeface="Roboto Light"/>
                <a:sym typeface="Roboto Light"/>
              </a:rPr>
              <a:t>Viewport</a:t>
            </a:r>
            <a:endParaRPr dirty="0"/>
          </a:p>
          <a:p>
            <a:pPr marL="0" lvl="0" indent="0" algn="l" rtl="0">
              <a:spcBef>
                <a:spcPts val="800"/>
              </a:spcBef>
              <a:spcAft>
                <a:spcPts val="0"/>
              </a:spcAft>
              <a:buNone/>
            </a:pPr>
            <a:r>
              <a:rPr lang="en" dirty="0"/>
              <a:t>Spend the next few moments on the site </a:t>
            </a:r>
            <a:r>
              <a:rPr lang="en" u="sng" dirty="0">
                <a:solidFill>
                  <a:srgbClr val="0000FF"/>
                </a:solidFill>
                <a:hlinkClick r:id="rId3"/>
              </a:rPr>
              <a:t>viewportemulator.com</a:t>
            </a:r>
            <a:r>
              <a:rPr lang="en" dirty="0"/>
              <a:t> and visit your favorite </a:t>
            </a:r>
            <a:br>
              <a:rPr lang="en" dirty="0"/>
            </a:br>
            <a:r>
              <a:rPr lang="en" dirty="0"/>
              <a:t>websites using various viewports. </a:t>
            </a:r>
            <a:endParaRPr dirty="0"/>
          </a:p>
          <a:p>
            <a:pPr marL="0" lvl="0" indent="0" algn="l" rtl="0">
              <a:spcBef>
                <a:spcPts val="800"/>
              </a:spcBef>
              <a:spcAft>
                <a:spcPts val="800"/>
              </a:spcAft>
              <a:buNone/>
            </a:pPr>
            <a:r>
              <a:rPr lang="en" dirty="0"/>
              <a:t>Notice how the sites’ displays change. </a:t>
            </a:r>
            <a:endParaRPr dirty="0"/>
          </a:p>
        </p:txBody>
      </p:sp>
      <p:sp>
        <p:nvSpPr>
          <p:cNvPr id="1922" name="Google Shape;1922;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9" name="Google Shape;1929;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91</a:t>
            </a:fld>
            <a:endParaRPr/>
          </a:p>
        </p:txBody>
      </p:sp>
      <p:pic>
        <p:nvPicPr>
          <p:cNvPr id="3" name="Picture 2">
            <a:extLst>
              <a:ext uri="{FF2B5EF4-FFF2-40B4-BE49-F238E27FC236}">
                <a16:creationId xmlns:a16="http://schemas.microsoft.com/office/drawing/2014/main" id="{273E3D3A-FF50-E64C-9DDB-A3F644FBBC70}"/>
              </a:ext>
            </a:extLst>
          </p:cNvPr>
          <p:cNvPicPr>
            <a:picLocks noChangeAspect="1"/>
          </p:cNvPicPr>
          <p:nvPr/>
        </p:nvPicPr>
        <p:blipFill>
          <a:blip r:embed="rId3"/>
          <a:stretch>
            <a:fillRect/>
          </a:stretch>
        </p:blipFill>
        <p:spPr>
          <a:xfrm>
            <a:off x="2878667" y="465279"/>
            <a:ext cx="3369733" cy="4234219"/>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5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936" name="Google Shape;1936;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92</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4807</Words>
  <Application>Microsoft Macintosh PowerPoint</Application>
  <PresentationFormat>On-screen Show (16:9)</PresentationFormat>
  <Paragraphs>885</Paragraphs>
  <Slides>92</Slides>
  <Notes>92</Notes>
  <HiddenSlides>8</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92</vt:i4>
      </vt:variant>
    </vt:vector>
  </HeadingPairs>
  <TitlesOfParts>
    <vt:vector size="102" baseType="lpstr">
      <vt:lpstr>Calibri</vt:lpstr>
      <vt:lpstr>Arial</vt:lpstr>
      <vt:lpstr>Roboto Medium</vt:lpstr>
      <vt:lpstr>Courier New</vt:lpstr>
      <vt:lpstr>Roboto</vt:lpstr>
      <vt:lpstr>Inconsolata</vt:lpstr>
      <vt:lpstr>Roboto Thin</vt:lpstr>
      <vt:lpstr>Roboto Light</vt:lpstr>
      <vt:lpstr>Simple Light</vt:lpstr>
      <vt:lpstr>Unbranded</vt:lpstr>
      <vt:lpstr>Lesson 2.3</vt:lpstr>
      <vt:lpstr>PowerPoint Presentation</vt:lpstr>
      <vt:lpstr>PowerPoint Presentation</vt:lpstr>
      <vt:lpstr>PowerPoint Presentation</vt:lpstr>
      <vt:lpstr>PowerPoint Presentation</vt:lpstr>
      <vt:lpstr>PowerPoint Presentation</vt:lpstr>
      <vt:lpstr>Today’s Class</vt:lpstr>
      <vt:lpstr>Today’s Objectives</vt:lpstr>
      <vt:lpstr>Focus! This stuff is important.</vt:lpstr>
      <vt:lpstr>Bootstrap Recap</vt:lpstr>
      <vt:lpstr>The Pains of Homework #1 Plain HTML + CSS makes layout  building challenging</vt:lpstr>
      <vt:lpstr>PowerPoint Presentation</vt:lpstr>
      <vt:lpstr>PowerPoint Presentation</vt:lpstr>
      <vt:lpstr>PowerPoint Presentation</vt:lpstr>
      <vt:lpstr>Powered by Bootstrap</vt:lpstr>
      <vt:lpstr>Powered by Bootstrap</vt:lpstr>
      <vt:lpstr>Why Use Bootstrap?</vt:lpstr>
      <vt:lpstr>Why Use Bootstrap? </vt:lpstr>
      <vt:lpstr>Warm-Up Activity: Bootstrap Component  </vt:lpstr>
      <vt:lpstr>Warm-Up Activity: Bootstrap Component</vt:lpstr>
      <vt:lpstr>Next-Phase Bootstrap In the last class, we focused on Bootstrap components (like buttons and tables). Today, we’ll be focusing on using Bootstrap to  build layouts. </vt:lpstr>
      <vt:lpstr>Sketching / Grid Layouts</vt:lpstr>
      <vt:lpstr>PowerPoint Presentation</vt:lpstr>
      <vt:lpstr>FOCUS! Because in our opinion, these  next two sections are some of  the MOST IMPORTANT ONES  in the ENTIRE program. </vt:lpstr>
      <vt:lpstr>PowerPoint Presentation</vt:lpstr>
      <vt:lpstr>The Importance of Sketches</vt:lpstr>
      <vt:lpstr>Designing with a Grid in Mind</vt:lpstr>
      <vt:lpstr>Facebook’s Grid</vt:lpstr>
      <vt:lpstr>A More Complex Grid</vt:lpstr>
      <vt:lpstr>A More Complex Grid</vt:lpstr>
      <vt:lpstr>Tools for Sketches / Grid Creation</vt:lpstr>
      <vt:lpstr>Rows and Columns Workshop</vt:lpstr>
      <vt:lpstr>Fundamentally, Web Design = Wireframes </vt:lpstr>
      <vt:lpstr>How Many Rows and Columns Do You See?</vt:lpstr>
      <vt:lpstr>Total # of Rows: Six </vt:lpstr>
      <vt:lpstr>Total # of Columns: Different for each row</vt:lpstr>
      <vt:lpstr>You Try!</vt:lpstr>
      <vt:lpstr>Level Up!</vt:lpstr>
      <vt:lpstr>How Many Rows and Columns?</vt:lpstr>
      <vt:lpstr>Total # of Rows: Four</vt:lpstr>
      <vt:lpstr>Total # of Columns: Different for each row</vt:lpstr>
      <vt:lpstr>Level Up!</vt:lpstr>
      <vt:lpstr>How Many Rows and Columns?</vt:lpstr>
      <vt:lpstr>Total # of Rows: Four</vt:lpstr>
      <vt:lpstr>Total # of Columns: Different for each row</vt:lpstr>
      <vt:lpstr>You Try!</vt:lpstr>
      <vt:lpstr>Level Up!</vt:lpstr>
      <vt:lpstr>How Many Rows and Columns?</vt:lpstr>
      <vt:lpstr>Level Up!</vt:lpstr>
      <vt:lpstr>Total # of Rows: Four</vt:lpstr>
      <vt:lpstr>Total # of Column: Different for each row </vt:lpstr>
      <vt:lpstr>Total # of Sub-Rows: Four</vt:lpstr>
      <vt:lpstr>Total # of Sub-Columns: Two</vt:lpstr>
      <vt:lpstr>You Try!</vt:lpstr>
      <vt:lpstr>You Made It!</vt:lpstr>
      <vt:lpstr>Grid Design with Bootstrap</vt:lpstr>
      <vt:lpstr>Warning This is a fairly tricky but VERY IMPORTANT topic. </vt:lpstr>
      <vt:lpstr>In Bootstrap, all content is organized in rows and columns</vt:lpstr>
      <vt:lpstr>Bootstrap Grids</vt:lpstr>
      <vt:lpstr>Bootstrap Grids</vt:lpstr>
      <vt:lpstr>Defining Columns</vt:lpstr>
      <vt:lpstr>Group Activity (2 people):  Containers, Rows, Columns Discussion  </vt:lpstr>
      <vt:lpstr>Group Activity: Discuss Containers, Rows, and Columns</vt:lpstr>
      <vt:lpstr>Coding Grids</vt:lpstr>
      <vt:lpstr>Coding Grids</vt:lpstr>
      <vt:lpstr>Bootstrap Grid</vt:lpstr>
      <vt:lpstr>Bootstrap Grid</vt:lpstr>
      <vt:lpstr>Defining Containers</vt:lpstr>
      <vt:lpstr>Defining Rows</vt:lpstr>
      <vt:lpstr>Defining Columns</vt:lpstr>
      <vt:lpstr>Activity:  Text Layout</vt:lpstr>
      <vt:lpstr>Activity: TextLayout </vt:lpstr>
      <vt:lpstr>Your Turn</vt:lpstr>
      <vt:lpstr>Building Bootstrap Layouts</vt:lpstr>
      <vt:lpstr>Bootstrap Wireframe Layout </vt:lpstr>
      <vt:lpstr>Challenge: Bootstrap Wireframe</vt:lpstr>
      <vt:lpstr>Challenge: Bootstrap Wireframe</vt:lpstr>
      <vt:lpstr>Challenge: Bootstrap Wireframe</vt:lpstr>
      <vt:lpstr>Common Questions </vt:lpstr>
      <vt:lpstr>PowerPoint Presentation</vt:lpstr>
      <vt:lpstr>Mobile Responsiveness (HW)</vt:lpstr>
      <vt:lpstr>Pay Attention! This next section matters a lot for your homework. </vt:lpstr>
      <vt:lpstr>Media Queries</vt:lpstr>
      <vt:lpstr>Media Queries</vt:lpstr>
      <vt:lpstr>Activity: Explain Media Queries</vt:lpstr>
      <vt:lpstr>Activity: Build Media Query   (Follow the steps in 7-StudentMedia)  </vt:lpstr>
      <vt:lpstr>Viewport </vt:lpstr>
      <vt:lpstr>Viewport </vt:lpstr>
      <vt:lpstr>Viewport Inclusion</vt:lpstr>
      <vt:lpstr>Activity: Viewport Spend the next few moments on the site viewportemulator.com and visit your favorite  websites using various viewports.  Notice how the sites’ displays change. </vt:lpstr>
      <vt:lpstr>PowerPoint Presentation</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2.3</dc:title>
  <cp:lastModifiedBy>Spencer Shadley</cp:lastModifiedBy>
  <cp:revision>14</cp:revision>
  <dcterms:modified xsi:type="dcterms:W3CDTF">2019-11-21T06:22:36Z</dcterms:modified>
</cp:coreProperties>
</file>